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74" r:id="rId6"/>
    <p:sldId id="275" r:id="rId7"/>
    <p:sldId id="276" r:id="rId8"/>
    <p:sldId id="277" r:id="rId9"/>
    <p:sldId id="278" r:id="rId10"/>
    <p:sldId id="260" r:id="rId11"/>
    <p:sldId id="261" r:id="rId12"/>
    <p:sldId id="262" r:id="rId13"/>
    <p:sldId id="263" r:id="rId14"/>
    <p:sldId id="264" r:id="rId15"/>
    <p:sldId id="267" r:id="rId16"/>
    <p:sldId id="265" r:id="rId17"/>
    <p:sldId id="266" r:id="rId18"/>
    <p:sldId id="268" r:id="rId19"/>
    <p:sldId id="269" r:id="rId20"/>
    <p:sldId id="270" r:id="rId21"/>
    <p:sldId id="271" r:id="rId22"/>
    <p:sldId id="272" r:id="rId23"/>
    <p:sldId id="273" r:id="rId24"/>
    <p:sldId id="279" r:id="rId25"/>
    <p:sldId id="280" r:id="rId26"/>
    <p:sldId id="286" r:id="rId27"/>
    <p:sldId id="281" r:id="rId28"/>
    <p:sldId id="282" r:id="rId29"/>
    <p:sldId id="283" r:id="rId30"/>
    <p:sldId id="284" r:id="rId31"/>
    <p:sldId id="28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B42B"/>
    <a:srgbClr val="FFD600"/>
    <a:srgbClr val="7C8500"/>
    <a:srgbClr val="FFFF52"/>
    <a:srgbClr val="C7A500"/>
    <a:srgbClr val="CFCFCF"/>
    <a:srgbClr val="707070"/>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63"/>
    <p:restoredTop sz="94681"/>
  </p:normalViewPr>
  <p:slideViewPr>
    <p:cSldViewPr snapToGrid="0" snapToObjects="1" showGuides="1">
      <p:cViewPr varScale="1">
        <p:scale>
          <a:sx n="201" d="100"/>
          <a:sy n="201" d="100"/>
        </p:scale>
        <p:origin x="216" y="7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TW" altLang="en-US"/>
              <a:t>按一下以編輯母片標題樣式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9/6/18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TW" altLang="en-US"/>
              <a:t>編輯母片文字樣式
第二層
第三層
第四層
第五層</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TW" altLang="en-US"/>
              <a:t>編輯母片文字樣式
第二層
第三層
第四層
第五層</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9/6/18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
第二層
第三層
第四層
第五層</a:t>
            </a:r>
            <a:endParaRPr lang="en-US" dirty="0"/>
          </a:p>
        </p:txBody>
      </p:sp>
      <p:sp>
        <p:nvSpPr>
          <p:cNvPr id="4" name="Content Placeholder 3"/>
          <p:cNvSpPr>
            <a:spLocks noGrp="1"/>
          </p:cNvSpPr>
          <p:nvPr>
            <p:ph sz="half" idx="2"/>
          </p:nvPr>
        </p:nvSpPr>
        <p:spPr>
          <a:xfrm>
            <a:off x="1024128" y="2967788"/>
            <a:ext cx="4754880" cy="3341572"/>
          </a:xfrm>
        </p:spPr>
        <p:txBody>
          <a:bodyPr/>
          <a:lstStyle/>
          <a:p>
            <a:pPr lvl="0"/>
            <a:r>
              <a:rPr lang="zh-TW" altLang="en-US"/>
              <a:t>編輯母片文字樣式
第二層
第三層
第四層
第五層</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TW" altLang="en-US"/>
              <a:t>編輯母片文字樣式
第二層
第三層
第四層
第五層</a:t>
            </a:r>
            <a:endParaRPr lang="en-US" dirty="0"/>
          </a:p>
        </p:txBody>
      </p:sp>
      <p:sp>
        <p:nvSpPr>
          <p:cNvPr id="6" name="Content Placeholder 5"/>
          <p:cNvSpPr>
            <a:spLocks noGrp="1"/>
          </p:cNvSpPr>
          <p:nvPr>
            <p:ph sz="quarter" idx="4"/>
          </p:nvPr>
        </p:nvSpPr>
        <p:spPr>
          <a:xfrm>
            <a:off x="5990888" y="2967788"/>
            <a:ext cx="4754880" cy="3341572"/>
          </a:xfrm>
        </p:spPr>
        <p:txBody>
          <a:bodyPr/>
          <a:lstStyle/>
          <a:p>
            <a:pPr lvl="0"/>
            <a:r>
              <a:rPr lang="zh-TW" altLang="en-US"/>
              <a:t>編輯母片文字樣式
第二層
第三層
第四層
第五層</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9/6/18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9/6/18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9/6/18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TW" altLang="en-US"/>
              <a:t>按一下以編輯母片標題樣式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
第二層
第三層
第四層
第五層</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
第二層
第三層
第四層
第五層</a:t>
            </a:r>
            <a:endParaRPr lang="en-US" dirty="0"/>
          </a:p>
        </p:txBody>
      </p:sp>
      <p:sp>
        <p:nvSpPr>
          <p:cNvPr id="5" name="Date Placeholder 4"/>
          <p:cNvSpPr>
            <a:spLocks noGrp="1"/>
          </p:cNvSpPr>
          <p:nvPr>
            <p:ph type="dt" sz="half" idx="10"/>
          </p:nvPr>
        </p:nvSpPr>
        <p:spPr/>
        <p:txBody>
          <a:bodyPr/>
          <a:lstStyle/>
          <a:p>
            <a:fld id="{05C68B11-C5A8-448C-8CE9-B1A273C79CFC}" type="datetimeFigureOut">
              <a:rPr lang="en-US" dirty="0"/>
              <a:t>9/6/18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
第二層
第三層
第四層
第五層</a:t>
            </a:r>
            <a:endParaRPr lang="en-US" dirty="0"/>
          </a:p>
        </p:txBody>
      </p:sp>
      <p:sp>
        <p:nvSpPr>
          <p:cNvPr id="5" name="Date Placeholder 4"/>
          <p:cNvSpPr>
            <a:spLocks noGrp="1"/>
          </p:cNvSpPr>
          <p:nvPr>
            <p:ph type="dt" sz="half" idx="10"/>
          </p:nvPr>
        </p:nvSpPr>
        <p:spPr/>
        <p:txBody>
          <a:bodyPr/>
          <a:lstStyle/>
          <a:p>
            <a:fld id="{C7616CA0-919D-4A49-9C8A-62FDFB3A5183}" type="datetimeFigureOut">
              <a:rPr lang="en-US" dirty="0"/>
              <a:t>9/6/18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9/6/18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9/6/18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標題投影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TW" altLang="en-US"/>
              <a:t>按一下以編輯母片標題樣式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9/6/18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099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標題投影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TW" altLang="en-US"/>
              <a:t>按一下以編輯母片標題樣式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9/6/18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833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9/6/18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1_章節標題">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rgbClr val="C7A5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TW" altLang="en-US"/>
              <a:t>按一下以編輯母片標題樣式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5A61015F-7CC6-4D0A-9D87-873EA4C304CC}" type="datetimeFigureOut">
              <a:rPr lang="en-US" dirty="0"/>
              <a:t>9/6/18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010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rgbClr val="FFD6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TW" altLang="en-US"/>
              <a:t>按一下以編輯母片標題樣式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5A61015F-7CC6-4D0A-9D87-873EA4C304CC}" type="datetimeFigureOut">
              <a:rPr lang="en-US" dirty="0"/>
              <a:t>9/6/18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2_章節標題">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rgbClr val="FFFF5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TW" altLang="en-US"/>
              <a:t>按一下以編輯母片標題樣式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5A61015F-7CC6-4D0A-9D87-873EA4C304CC}" type="datetimeFigureOut">
              <a:rPr lang="en-US" dirty="0"/>
              <a:t>9/6/18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907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4_章節標題">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rgbClr val="7C85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TW" altLang="en-US" dirty="0"/>
          </a:p>
        </p:txBody>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TW" altLang="en-US"/>
              <a:t>按一下以編輯母片標題樣式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5A61015F-7CC6-4D0A-9D87-873EA4C304CC}" type="datetimeFigureOut">
              <a:rPr lang="en-US" dirty="0"/>
              <a:t>9/6/18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555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3_章節標題">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rgbClr val="AFB42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TW" altLang="en-US" dirty="0"/>
          </a:p>
        </p:txBody>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TW" altLang="en-US"/>
              <a:t>按一下以編輯母片標題樣式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5A61015F-7CC6-4D0A-9D87-873EA4C304CC}" type="datetimeFigureOut">
              <a:rPr lang="en-US" dirty="0"/>
              <a:t>9/6/18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77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TW" altLang="en-US"/>
              <a:t>編輯母片文字樣式
第二層
第三層
第四層
第五層</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9/6/18</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3" r:id="rId5"/>
    <p:sldLayoutId id="2147483651" r:id="rId6"/>
    <p:sldLayoutId id="2147483664" r:id="rId7"/>
    <p:sldLayoutId id="2147483666" r:id="rId8"/>
    <p:sldLayoutId id="2147483665" r:id="rId9"/>
    <p:sldLayoutId id="2147483652" r:id="rId10"/>
    <p:sldLayoutId id="2147483653" r:id="rId11"/>
    <p:sldLayoutId id="2147483654" r:id="rId12"/>
    <p:sldLayoutId id="2147483655" r:id="rId13"/>
    <p:sldLayoutId id="2147483656" r:id="rId14"/>
    <p:sldLayoutId id="2147483660" r:id="rId15"/>
    <p:sldLayoutId id="2147483658" r:id="rId16"/>
    <p:sldLayoutId id="2147483659" r:id="rId17"/>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ppi.0123456789.tw/" TargetMode="External"/><Relationship Id="rId2" Type="http://schemas.openxmlformats.org/officeDocument/2006/relationships/hyperlink" Target="https://medium.com/uxabc/understanding-ui-units-8acdc0575388" TargetMode="External"/><Relationship Id="rId1" Type="http://schemas.openxmlformats.org/officeDocument/2006/relationships/slideLayout" Target="../slideLayouts/slideLayout4.xml"/><Relationship Id="rId6" Type="http://schemas.openxmlformats.org/officeDocument/2006/relationships/hyperlink" Target="https://blog.specctr.com/pixels-physical-vs-logical-c84710199d62" TargetMode="External"/><Relationship Id="rId5" Type="http://schemas.openxmlformats.org/officeDocument/2006/relationships/hyperlink" Target="https://material.io/tools/devices/" TargetMode="External"/><Relationship Id="rId4" Type="http://schemas.openxmlformats.org/officeDocument/2006/relationships/hyperlink" Target="http://iosres.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E2062F7-43D7-7F41-A121-99820C9115E3}"/>
              </a:ext>
            </a:extLst>
          </p:cNvPr>
          <p:cNvSpPr>
            <a:spLocks noGrp="1"/>
          </p:cNvSpPr>
          <p:nvPr>
            <p:ph type="title"/>
          </p:nvPr>
        </p:nvSpPr>
        <p:spPr/>
        <p:txBody>
          <a:bodyPr/>
          <a:lstStyle/>
          <a:p>
            <a:r>
              <a:rPr lang="en-US" altLang="zh-TW" spc="300" dirty="0">
                <a:latin typeface="Roboto Medium" pitchFamily="2" charset="0"/>
                <a:ea typeface="Roboto Medium" pitchFamily="2" charset="0"/>
              </a:rPr>
              <a:t>Material Foundation</a:t>
            </a:r>
            <a:endParaRPr kumimoji="1" lang="zh-TW" altLang="en-US" spc="300" dirty="0">
              <a:latin typeface="Roboto Medium" pitchFamily="2" charset="0"/>
            </a:endParaRPr>
          </a:p>
        </p:txBody>
      </p:sp>
      <p:sp>
        <p:nvSpPr>
          <p:cNvPr id="5" name="文字版面配置區 4">
            <a:extLst>
              <a:ext uri="{FF2B5EF4-FFF2-40B4-BE49-F238E27FC236}">
                <a16:creationId xmlns:a16="http://schemas.microsoft.com/office/drawing/2014/main" id="{4279C70C-DC71-2A40-A471-C8758BE239A8}"/>
              </a:ext>
            </a:extLst>
          </p:cNvPr>
          <p:cNvSpPr>
            <a:spLocks noGrp="1"/>
          </p:cNvSpPr>
          <p:nvPr>
            <p:ph type="body" idx="1"/>
          </p:nvPr>
        </p:nvSpPr>
        <p:spPr/>
        <p:txBody>
          <a:bodyPr/>
          <a:lstStyle/>
          <a:p>
            <a:r>
              <a:rPr kumimoji="1" lang="en-US" altLang="zh-TW" dirty="0">
                <a:latin typeface="Roboto" pitchFamily="2" charset="0"/>
                <a:ea typeface="Roboto" pitchFamily="2" charset="0"/>
              </a:rPr>
              <a:t>2018 / 05  / Mario</a:t>
            </a:r>
            <a:endParaRPr kumimoji="1" lang="zh-TW" altLang="en-US" dirty="0">
              <a:latin typeface="Roboto" pitchFamily="2" charset="0"/>
            </a:endParaRPr>
          </a:p>
        </p:txBody>
      </p:sp>
    </p:spTree>
    <p:extLst>
      <p:ext uri="{BB962C8B-B14F-4D97-AF65-F5344CB8AC3E}">
        <p14:creationId xmlns:p14="http://schemas.microsoft.com/office/powerpoint/2010/main" val="426920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17">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內容版面配置區 12">
            <a:extLst>
              <a:ext uri="{FF2B5EF4-FFF2-40B4-BE49-F238E27FC236}">
                <a16:creationId xmlns:a16="http://schemas.microsoft.com/office/drawing/2014/main" id="{9982649C-AAAD-8A41-8BB0-FC94F4673FAC}"/>
              </a:ext>
            </a:extLst>
          </p:cNvPr>
          <p:cNvPicPr>
            <a:picLocks noGrp="1" noChangeAspect="1"/>
          </p:cNvPicPr>
          <p:nvPr>
            <p:ph sz="half" idx="1"/>
          </p:nvPr>
        </p:nvPicPr>
        <p:blipFill>
          <a:blip r:embed="rId2"/>
          <a:stretch>
            <a:fillRect/>
          </a:stretch>
        </p:blipFill>
        <p:spPr>
          <a:xfrm>
            <a:off x="1024128" y="2461648"/>
            <a:ext cx="5867061" cy="3534904"/>
          </a:xfrm>
          <a:prstGeom prst="rect">
            <a:avLst/>
          </a:prstGeom>
        </p:spPr>
      </p:pic>
      <p:sp>
        <p:nvSpPr>
          <p:cNvPr id="9" name="標題 8">
            <a:extLst>
              <a:ext uri="{FF2B5EF4-FFF2-40B4-BE49-F238E27FC236}">
                <a16:creationId xmlns:a16="http://schemas.microsoft.com/office/drawing/2014/main" id="{358C07E2-8605-4245-8B1A-FEC04372FD99}"/>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altLang="zh-TW" i="1" dirty="0"/>
              <a:t>physical</a:t>
            </a:r>
            <a:r>
              <a:rPr lang="en-US" altLang="zh-TW" dirty="0"/>
              <a:t> </a:t>
            </a:r>
            <a:br>
              <a:rPr lang="en-US" altLang="zh-TW" dirty="0"/>
            </a:br>
            <a:r>
              <a:rPr lang="en-US" altLang="zh-TW" dirty="0"/>
              <a:t>pixels</a:t>
            </a:r>
            <a:endParaRPr kumimoji="1" lang="en-US" altLang="zh-TW" dirty="0"/>
          </a:p>
        </p:txBody>
      </p:sp>
      <p:sp>
        <p:nvSpPr>
          <p:cNvPr id="11" name="內容版面配置區 10">
            <a:extLst>
              <a:ext uri="{FF2B5EF4-FFF2-40B4-BE49-F238E27FC236}">
                <a16:creationId xmlns:a16="http://schemas.microsoft.com/office/drawing/2014/main" id="{F37AFEC0-FAC0-994A-B99E-7EC692C92203}"/>
              </a:ext>
            </a:extLst>
          </p:cNvPr>
          <p:cNvSpPr>
            <a:spLocks noGrp="1"/>
          </p:cNvSpPr>
          <p:nvPr>
            <p:ph sz="half" idx="2"/>
          </p:nvPr>
        </p:nvSpPr>
        <p:spPr>
          <a:xfrm>
            <a:off x="8021490" y="585216"/>
            <a:ext cx="3527043" cy="5586984"/>
          </a:xfrm>
        </p:spPr>
        <p:txBody>
          <a:bodyPr vert="horz" lIns="45720" tIns="45720" rIns="45720" bIns="45720" rtlCol="0" anchor="ctr">
            <a:normAutofit/>
          </a:bodyPr>
          <a:lstStyle/>
          <a:p>
            <a:r>
              <a:rPr lang="en-US" altLang="zh-TW" b="1" dirty="0"/>
              <a:t>Y</a:t>
            </a:r>
            <a:r>
              <a:rPr lang="en-US" altLang="zh-TW" dirty="0"/>
              <a:t>our screen is shining a million tiny colored lights at your eyes. These lights are sometimes referred to as </a:t>
            </a:r>
            <a:r>
              <a:rPr lang="en-US" altLang="zh-TW" i="1" dirty="0"/>
              <a:t>physical</a:t>
            </a:r>
            <a:r>
              <a:rPr lang="en-US" altLang="zh-TW" dirty="0"/>
              <a:t> pixels. “Pixel” is an abbreviation for “picture element” and “physical” refers to the fact that the “element”, in this case, is an actual light (technically three lights) behind the glass on your device.</a:t>
            </a:r>
            <a:endParaRPr kumimoji="1" lang="en-US" altLang="zh-TW" sz="2000" dirty="0">
              <a:solidFill>
                <a:srgbClr val="FFFFFF"/>
              </a:solidFill>
            </a:endParaRPr>
          </a:p>
        </p:txBody>
      </p:sp>
    </p:spTree>
    <p:extLst>
      <p:ext uri="{BB962C8B-B14F-4D97-AF65-F5344CB8AC3E}">
        <p14:creationId xmlns:p14="http://schemas.microsoft.com/office/powerpoint/2010/main" val="4273054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內容版面配置區 5">
            <a:extLst>
              <a:ext uri="{FF2B5EF4-FFF2-40B4-BE49-F238E27FC236}">
                <a16:creationId xmlns:a16="http://schemas.microsoft.com/office/drawing/2014/main" id="{969DDB1B-D99E-A843-9360-7B1A99053611}"/>
              </a:ext>
            </a:extLst>
          </p:cNvPr>
          <p:cNvPicPr>
            <a:picLocks noGrp="1" noChangeAspect="1"/>
          </p:cNvPicPr>
          <p:nvPr>
            <p:ph sz="half" idx="1"/>
          </p:nvPr>
        </p:nvPicPr>
        <p:blipFill>
          <a:blip r:embed="rId2"/>
          <a:stretch>
            <a:fillRect/>
          </a:stretch>
        </p:blipFill>
        <p:spPr>
          <a:xfrm>
            <a:off x="1024128" y="2510602"/>
            <a:ext cx="5867061" cy="3436996"/>
          </a:xfrm>
          <a:prstGeom prst="rect">
            <a:avLst/>
          </a:prstGeom>
        </p:spPr>
      </p:pic>
      <p:sp>
        <p:nvSpPr>
          <p:cNvPr id="2" name="標題 1">
            <a:extLst>
              <a:ext uri="{FF2B5EF4-FFF2-40B4-BE49-F238E27FC236}">
                <a16:creationId xmlns:a16="http://schemas.microsoft.com/office/drawing/2014/main" id="{D6785EA8-227E-D24B-B2B2-EA2920E0DE49}"/>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altLang="zh-TW" sz="4300" dirty="0"/>
              <a:t>the </a:t>
            </a:r>
            <a:r>
              <a:rPr lang="en-US" altLang="zh-TW" sz="4300" i="1" dirty="0"/>
              <a:t>logical </a:t>
            </a:r>
            <a:r>
              <a:rPr lang="en-US" altLang="zh-TW" sz="4300" dirty="0"/>
              <a:t>pixel</a:t>
            </a:r>
            <a:endParaRPr kumimoji="1" lang="en-US" altLang="zh-TW" sz="4300" dirty="0"/>
          </a:p>
        </p:txBody>
      </p:sp>
      <p:sp>
        <p:nvSpPr>
          <p:cNvPr id="4" name="內容版面配置區 3">
            <a:extLst>
              <a:ext uri="{FF2B5EF4-FFF2-40B4-BE49-F238E27FC236}">
                <a16:creationId xmlns:a16="http://schemas.microsoft.com/office/drawing/2014/main" id="{9243099C-CBAD-8B40-A9CC-64629FE81427}"/>
              </a:ext>
            </a:extLst>
          </p:cNvPr>
          <p:cNvSpPr>
            <a:spLocks noGrp="1"/>
          </p:cNvSpPr>
          <p:nvPr>
            <p:ph sz="half" idx="2"/>
          </p:nvPr>
        </p:nvSpPr>
        <p:spPr>
          <a:xfrm>
            <a:off x="8021490" y="585216"/>
            <a:ext cx="3527043" cy="5586984"/>
          </a:xfrm>
        </p:spPr>
        <p:txBody>
          <a:bodyPr vert="horz" lIns="45720" tIns="45720" rIns="45720" bIns="45720" rtlCol="0" anchor="ctr">
            <a:normAutofit/>
          </a:bodyPr>
          <a:lstStyle/>
          <a:p>
            <a:pPr>
              <a:lnSpc>
                <a:spcPct val="100000"/>
              </a:lnSpc>
            </a:pPr>
            <a:r>
              <a:rPr lang="en-US" altLang="zh-TW" dirty="0">
                <a:solidFill>
                  <a:schemeClr val="bg1"/>
                </a:solidFill>
                <a:latin typeface="Roboto" pitchFamily="2" charset="0"/>
                <a:ea typeface="Roboto" pitchFamily="2" charset="0"/>
              </a:rPr>
              <a:t>There’s another kind of pixel, the logical pixel. When we are describing images by citing their pixel dimensions in Photoshop, and other design tools, we’re talking about logical pixels. The “logical” refers to the fact that these pixels are just information: they specify a color value at some location on a grid of tiny colored squares representing the image.</a:t>
            </a:r>
            <a:endParaRPr kumimoji="1" lang="en-US" altLang="zh-TW" sz="2000"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3499484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0">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內容版面配置區 5">
            <a:extLst>
              <a:ext uri="{FF2B5EF4-FFF2-40B4-BE49-F238E27FC236}">
                <a16:creationId xmlns:a16="http://schemas.microsoft.com/office/drawing/2014/main" id="{40037437-A703-B444-8493-2F6D5786C31F}"/>
              </a:ext>
            </a:extLst>
          </p:cNvPr>
          <p:cNvPicPr>
            <a:picLocks noGrp="1" noChangeAspect="1"/>
          </p:cNvPicPr>
          <p:nvPr>
            <p:ph sz="half" idx="1"/>
          </p:nvPr>
        </p:nvPicPr>
        <p:blipFill>
          <a:blip r:embed="rId2"/>
          <a:stretch>
            <a:fillRect/>
          </a:stretch>
        </p:blipFill>
        <p:spPr>
          <a:xfrm>
            <a:off x="6096000" y="1616809"/>
            <a:ext cx="5455921" cy="3624382"/>
          </a:xfrm>
          <a:prstGeom prst="rect">
            <a:avLst/>
          </a:prstGeom>
        </p:spPr>
      </p:pic>
      <p:cxnSp>
        <p:nvCxnSpPr>
          <p:cNvPr id="15" name="Straight Connector 14">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F2FC494A-2776-CC48-8632-30C120E03937}"/>
              </a:ext>
            </a:extLst>
          </p:cNvPr>
          <p:cNvSpPr>
            <a:spLocks noGrp="1"/>
          </p:cNvSpPr>
          <p:nvPr>
            <p:ph type="title"/>
          </p:nvPr>
        </p:nvSpPr>
        <p:spPr>
          <a:xfrm>
            <a:off x="1024129" y="585216"/>
            <a:ext cx="3779085" cy="1499616"/>
          </a:xfrm>
        </p:spPr>
        <p:txBody>
          <a:bodyPr vert="horz" lIns="91440" tIns="45720" rIns="91440" bIns="45720" rtlCol="0" anchor="ctr">
            <a:normAutofit fontScale="90000"/>
          </a:bodyPr>
          <a:lstStyle/>
          <a:p>
            <a:r>
              <a:rPr kumimoji="1" lang="en-US" altLang="zh-TW" dirty="0">
                <a:solidFill>
                  <a:srgbClr val="FFFFFF"/>
                </a:solidFill>
              </a:rPr>
              <a:t>To illustrate</a:t>
            </a:r>
          </a:p>
        </p:txBody>
      </p:sp>
      <p:sp>
        <p:nvSpPr>
          <p:cNvPr id="4" name="內容版面配置區 3">
            <a:extLst>
              <a:ext uri="{FF2B5EF4-FFF2-40B4-BE49-F238E27FC236}">
                <a16:creationId xmlns:a16="http://schemas.microsoft.com/office/drawing/2014/main" id="{D8CC4822-7ED6-B14A-82F5-0ABDECB3B2AB}"/>
              </a:ext>
            </a:extLst>
          </p:cNvPr>
          <p:cNvSpPr>
            <a:spLocks noGrp="1"/>
          </p:cNvSpPr>
          <p:nvPr>
            <p:ph sz="half" idx="2"/>
          </p:nvPr>
        </p:nvSpPr>
        <p:spPr>
          <a:xfrm>
            <a:off x="1024129" y="2286000"/>
            <a:ext cx="3791711" cy="3931920"/>
          </a:xfrm>
        </p:spPr>
        <p:txBody>
          <a:bodyPr vert="horz" lIns="45720" tIns="45720" rIns="45720" bIns="45720" rtlCol="0">
            <a:normAutofit/>
          </a:bodyPr>
          <a:lstStyle/>
          <a:p>
            <a:pPr>
              <a:lnSpc>
                <a:spcPct val="110000"/>
              </a:lnSpc>
            </a:pPr>
            <a:r>
              <a:rPr kumimoji="1" lang="en-US" altLang="zh-TW" dirty="0">
                <a:solidFill>
                  <a:srgbClr val="FFFFFF"/>
                </a:solidFill>
                <a:latin typeface="Roboto" pitchFamily="2" charset="0"/>
                <a:ea typeface="Roboto" pitchFamily="2" charset="0"/>
              </a:rPr>
              <a:t>let’s pretend there is just one kind of pixel that describes both the dimensions of images and screens. Let’s introduce a super simple 3 x 4 pixel logo that is going to be displayed on a primitive 5 x 6 pixel screen.</a:t>
            </a:r>
          </a:p>
        </p:txBody>
      </p:sp>
    </p:spTree>
    <p:extLst>
      <p:ext uri="{BB962C8B-B14F-4D97-AF65-F5344CB8AC3E}">
        <p14:creationId xmlns:p14="http://schemas.microsoft.com/office/powerpoint/2010/main" val="341906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內容版面配置區 5">
            <a:extLst>
              <a:ext uri="{FF2B5EF4-FFF2-40B4-BE49-F238E27FC236}">
                <a16:creationId xmlns:a16="http://schemas.microsoft.com/office/drawing/2014/main" id="{0821E7F2-23C9-0448-A7DF-D60D4AD30A48}"/>
              </a:ext>
            </a:extLst>
          </p:cNvPr>
          <p:cNvPicPr>
            <a:picLocks noGrp="1" noChangeAspect="1"/>
          </p:cNvPicPr>
          <p:nvPr>
            <p:ph sz="half" idx="1"/>
          </p:nvPr>
        </p:nvPicPr>
        <p:blipFill>
          <a:blip r:embed="rId2"/>
          <a:stretch>
            <a:fillRect/>
          </a:stretch>
        </p:blipFill>
        <p:spPr>
          <a:xfrm>
            <a:off x="6096000" y="2358275"/>
            <a:ext cx="5455921" cy="2141449"/>
          </a:xfrm>
          <a:prstGeom prst="rect">
            <a:avLst/>
          </a:prstGeom>
        </p:spPr>
      </p:pic>
      <p:cxnSp>
        <p:nvCxnSpPr>
          <p:cNvPr id="15" name="Straight Connector 14">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EBE1DA7F-2B48-E44A-83AD-FCAB2B8A9B8C}"/>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kumimoji="1" lang="en-US" altLang="zh-TW" dirty="0">
                <a:solidFill>
                  <a:srgbClr val="FFFFFF"/>
                </a:solidFill>
                <a:latin typeface="Roboto" pitchFamily="2" charset="0"/>
                <a:ea typeface="Roboto" pitchFamily="2" charset="0"/>
              </a:rPr>
              <a:t>Now imagine</a:t>
            </a:r>
            <a:endParaRPr kumimoji="1" lang="en-US" altLang="zh-TW" dirty="0">
              <a:solidFill>
                <a:srgbClr val="FFFFFF"/>
              </a:solidFill>
            </a:endParaRPr>
          </a:p>
        </p:txBody>
      </p:sp>
      <p:sp>
        <p:nvSpPr>
          <p:cNvPr id="4" name="內容版面配置區 3">
            <a:extLst>
              <a:ext uri="{FF2B5EF4-FFF2-40B4-BE49-F238E27FC236}">
                <a16:creationId xmlns:a16="http://schemas.microsoft.com/office/drawing/2014/main" id="{8763261E-87BF-CB43-82F3-34E45E4C7AFB}"/>
              </a:ext>
            </a:extLst>
          </p:cNvPr>
          <p:cNvSpPr>
            <a:spLocks noGrp="1"/>
          </p:cNvSpPr>
          <p:nvPr>
            <p:ph sz="half" idx="2"/>
          </p:nvPr>
        </p:nvSpPr>
        <p:spPr>
          <a:xfrm>
            <a:off x="1024129" y="2286000"/>
            <a:ext cx="3791711" cy="3931920"/>
          </a:xfrm>
        </p:spPr>
        <p:txBody>
          <a:bodyPr vert="horz" lIns="45720" tIns="45720" rIns="45720" bIns="45720" rtlCol="0">
            <a:normAutofit/>
          </a:bodyPr>
          <a:lstStyle/>
          <a:p>
            <a:pPr>
              <a:lnSpc>
                <a:spcPct val="100000"/>
              </a:lnSpc>
            </a:pPr>
            <a:r>
              <a:rPr kumimoji="1" lang="en-US" altLang="zh-TW" dirty="0">
                <a:solidFill>
                  <a:srgbClr val="FFFFFF"/>
                </a:solidFill>
                <a:latin typeface="Roboto" pitchFamily="2" charset="0"/>
                <a:ea typeface="Roboto" pitchFamily="2" charset="0"/>
              </a:rPr>
              <a:t>a new 10 x 12 screen has come out and we want our image to be displayed on that screen as well. Our 3 x 4 pixel logo would look tiny because of the higher resolution screen.</a:t>
            </a:r>
          </a:p>
        </p:txBody>
      </p:sp>
    </p:spTree>
    <p:extLst>
      <p:ext uri="{BB962C8B-B14F-4D97-AF65-F5344CB8AC3E}">
        <p14:creationId xmlns:p14="http://schemas.microsoft.com/office/powerpoint/2010/main" val="1127403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843AB3D6-4A88-2343-A40C-89B65200DFCE}"/>
              </a:ext>
            </a:extLst>
          </p:cNvPr>
          <p:cNvSpPr>
            <a:spLocks noGrp="1"/>
          </p:cNvSpPr>
          <p:nvPr>
            <p:ph type="title"/>
          </p:nvPr>
        </p:nvSpPr>
        <p:spPr/>
        <p:txBody>
          <a:bodyPr/>
          <a:lstStyle/>
          <a:p>
            <a:r>
              <a:rPr kumimoji="1" lang="en-US" altLang="zh-TW" dirty="0"/>
              <a:t>So and why</a:t>
            </a:r>
            <a:endParaRPr kumimoji="1" lang="zh-TW" altLang="en-US" dirty="0"/>
          </a:p>
        </p:txBody>
      </p:sp>
      <p:sp>
        <p:nvSpPr>
          <p:cNvPr id="6" name="內容版面配置區 5">
            <a:extLst>
              <a:ext uri="{FF2B5EF4-FFF2-40B4-BE49-F238E27FC236}">
                <a16:creationId xmlns:a16="http://schemas.microsoft.com/office/drawing/2014/main" id="{D322E9F7-C896-7346-BF03-5F0A7A7D76FA}"/>
              </a:ext>
            </a:extLst>
          </p:cNvPr>
          <p:cNvSpPr>
            <a:spLocks noGrp="1"/>
          </p:cNvSpPr>
          <p:nvPr>
            <p:ph idx="1"/>
          </p:nvPr>
        </p:nvSpPr>
        <p:spPr/>
        <p:txBody>
          <a:bodyPr/>
          <a:lstStyle/>
          <a:p>
            <a:pPr>
              <a:lnSpc>
                <a:spcPct val="150000"/>
              </a:lnSpc>
            </a:pPr>
            <a:r>
              <a:rPr lang="en-US" altLang="zh-TW" dirty="0">
                <a:latin typeface="Roboto" pitchFamily="2" charset="0"/>
                <a:ea typeface="Roboto" pitchFamily="2" charset="0"/>
              </a:rPr>
              <a:t>This situation is why the concept of logical pixels, independent of any physical medium or device, is required. This way we can encode an image by specifying logical pixel positions and colors, and the individual devices can specify how that information is mapped to each of the device’s physical pixels.</a:t>
            </a:r>
            <a:endParaRPr kumimoji="1" lang="zh-TW" altLang="en-US" dirty="0">
              <a:latin typeface="Roboto" pitchFamily="2" charset="0"/>
            </a:endParaRPr>
          </a:p>
        </p:txBody>
      </p:sp>
    </p:spTree>
    <p:extLst>
      <p:ext uri="{BB962C8B-B14F-4D97-AF65-F5344CB8AC3E}">
        <p14:creationId xmlns:p14="http://schemas.microsoft.com/office/powerpoint/2010/main" val="2103415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388F4A-C1BE-7A4F-A157-BBD8BED9EC68}"/>
              </a:ext>
            </a:extLst>
          </p:cNvPr>
          <p:cNvSpPr>
            <a:spLocks noGrp="1"/>
          </p:cNvSpPr>
          <p:nvPr>
            <p:ph type="title"/>
          </p:nvPr>
        </p:nvSpPr>
        <p:spPr/>
        <p:txBody>
          <a:bodyPr/>
          <a:lstStyle/>
          <a:p>
            <a:r>
              <a:rPr lang="en-US" altLang="zh-TW" dirty="0">
                <a:latin typeface="Roboto Medium" pitchFamily="2" charset="0"/>
                <a:ea typeface="Roboto Medium" pitchFamily="2" charset="0"/>
              </a:rPr>
              <a:t>To accomplish </a:t>
            </a:r>
            <a:endParaRPr kumimoji="1" lang="zh-TW" altLang="en-US" dirty="0">
              <a:latin typeface="Roboto Medium" pitchFamily="2" charset="0"/>
            </a:endParaRPr>
          </a:p>
        </p:txBody>
      </p:sp>
      <p:sp>
        <p:nvSpPr>
          <p:cNvPr id="3" name="內容版面配置區 2">
            <a:extLst>
              <a:ext uri="{FF2B5EF4-FFF2-40B4-BE49-F238E27FC236}">
                <a16:creationId xmlns:a16="http://schemas.microsoft.com/office/drawing/2014/main" id="{4664B854-E1DF-794F-B6B4-A71130116382}"/>
              </a:ext>
            </a:extLst>
          </p:cNvPr>
          <p:cNvSpPr>
            <a:spLocks noGrp="1"/>
          </p:cNvSpPr>
          <p:nvPr>
            <p:ph idx="1"/>
          </p:nvPr>
        </p:nvSpPr>
        <p:spPr/>
        <p:txBody>
          <a:bodyPr/>
          <a:lstStyle/>
          <a:p>
            <a:endParaRPr kumimoji="1" lang="zh-TW" altLang="en-US"/>
          </a:p>
        </p:txBody>
      </p:sp>
      <p:sp>
        <p:nvSpPr>
          <p:cNvPr id="4" name="文字版面配置區 3">
            <a:extLst>
              <a:ext uri="{FF2B5EF4-FFF2-40B4-BE49-F238E27FC236}">
                <a16:creationId xmlns:a16="http://schemas.microsoft.com/office/drawing/2014/main" id="{C198B58D-D7C0-6A4B-B754-42C1B19711A6}"/>
              </a:ext>
            </a:extLst>
          </p:cNvPr>
          <p:cNvSpPr>
            <a:spLocks noGrp="1"/>
          </p:cNvSpPr>
          <p:nvPr>
            <p:ph type="body" sz="half" idx="2"/>
          </p:nvPr>
        </p:nvSpPr>
        <p:spPr/>
        <p:txBody>
          <a:bodyPr/>
          <a:lstStyle/>
          <a:p>
            <a:pPr>
              <a:lnSpc>
                <a:spcPct val="150000"/>
              </a:lnSpc>
            </a:pPr>
            <a:r>
              <a:rPr lang="en-US" altLang="zh-TW" dirty="0">
                <a:latin typeface="Roboto" pitchFamily="2" charset="0"/>
                <a:ea typeface="Roboto" pitchFamily="2" charset="0"/>
              </a:rPr>
              <a:t>this mapping the device manufacturer specifies a device pixel ratio (</a:t>
            </a:r>
            <a:r>
              <a:rPr lang="en-US" altLang="zh-TW" dirty="0" err="1">
                <a:latin typeface="Roboto" pitchFamily="2" charset="0"/>
                <a:ea typeface="Roboto" pitchFamily="2" charset="0"/>
              </a:rPr>
              <a:t>dpr</a:t>
            </a:r>
            <a:r>
              <a:rPr lang="en-US" altLang="zh-TW" dirty="0">
                <a:latin typeface="Roboto" pitchFamily="2" charset="0"/>
                <a:ea typeface="Roboto" pitchFamily="2" charset="0"/>
              </a:rPr>
              <a:t>). This is just the amount of physical pixels necessary to display a single logical pixel along the height or width dimension.</a:t>
            </a:r>
            <a:endParaRPr kumimoji="1" lang="zh-TW" altLang="en-US" dirty="0">
              <a:latin typeface="Roboto" pitchFamily="2" charset="0"/>
            </a:endParaRPr>
          </a:p>
        </p:txBody>
      </p:sp>
    </p:spTree>
    <p:extLst>
      <p:ext uri="{BB962C8B-B14F-4D97-AF65-F5344CB8AC3E}">
        <p14:creationId xmlns:p14="http://schemas.microsoft.com/office/powerpoint/2010/main" val="3821670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內容版面配置區 6">
            <a:extLst>
              <a:ext uri="{FF2B5EF4-FFF2-40B4-BE49-F238E27FC236}">
                <a16:creationId xmlns:a16="http://schemas.microsoft.com/office/drawing/2014/main" id="{EEB0682F-204D-A140-B76E-29CE358EBEA9}"/>
              </a:ext>
            </a:extLst>
          </p:cNvPr>
          <p:cNvPicPr>
            <a:picLocks noGrp="1" noChangeAspect="1"/>
          </p:cNvPicPr>
          <p:nvPr>
            <p:ph idx="1"/>
          </p:nvPr>
        </p:nvPicPr>
        <p:blipFill>
          <a:blip r:embed="rId2"/>
          <a:stretch>
            <a:fillRect/>
          </a:stretch>
        </p:blipFill>
        <p:spPr>
          <a:xfrm>
            <a:off x="1024128" y="3026352"/>
            <a:ext cx="5867061" cy="2405495"/>
          </a:xfrm>
          <a:prstGeom prst="rect">
            <a:avLst/>
          </a:prstGeom>
        </p:spPr>
      </p:pic>
      <p:sp>
        <p:nvSpPr>
          <p:cNvPr id="2" name="標題 1">
            <a:extLst>
              <a:ext uri="{FF2B5EF4-FFF2-40B4-BE49-F238E27FC236}">
                <a16:creationId xmlns:a16="http://schemas.microsoft.com/office/drawing/2014/main" id="{ABC9AAB8-8E6E-5943-8D97-737BADB086EE}"/>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altLang="zh-TW" sz="5000"/>
              <a:t>Using our example,</a:t>
            </a:r>
            <a:endParaRPr kumimoji="1" lang="en-US" altLang="zh-TW" sz="5000"/>
          </a:p>
        </p:txBody>
      </p:sp>
      <p:sp>
        <p:nvSpPr>
          <p:cNvPr id="5" name="文字版面配置區 4">
            <a:extLst>
              <a:ext uri="{FF2B5EF4-FFF2-40B4-BE49-F238E27FC236}">
                <a16:creationId xmlns:a16="http://schemas.microsoft.com/office/drawing/2014/main" id="{A7E4C995-FBB3-334F-8FE2-244BBD310567}"/>
              </a:ext>
            </a:extLst>
          </p:cNvPr>
          <p:cNvSpPr>
            <a:spLocks noGrp="1"/>
          </p:cNvSpPr>
          <p:nvPr>
            <p:ph type="body" sz="half" idx="2"/>
          </p:nvPr>
        </p:nvSpPr>
        <p:spPr>
          <a:xfrm>
            <a:off x="8021490" y="585216"/>
            <a:ext cx="3527043" cy="5586984"/>
          </a:xfrm>
        </p:spPr>
        <p:txBody>
          <a:bodyPr vert="horz" lIns="45720" tIns="45720" rIns="45720" bIns="45720" rtlCol="0" anchor="ctr">
            <a:normAutofit/>
          </a:bodyPr>
          <a:lstStyle/>
          <a:p>
            <a:pPr>
              <a:lnSpc>
                <a:spcPct val="90000"/>
              </a:lnSpc>
            </a:pPr>
            <a:r>
              <a:rPr lang="en-US" altLang="zh-TW" sz="2000">
                <a:solidFill>
                  <a:srgbClr val="FFFFFF"/>
                </a:solidFill>
              </a:rPr>
              <a:t>if the high-res screen manufacturer wanted to keep the displayed logo size consistent with the previous low-res screen, its device would have a dpr of 2, so that the logo’s 3 x 4 logical pixel dimensions would map to 6 x 8 physical pixels on the high-res device. On the low-res device the dpr is just 1 so 3 x 4 logical pixels map to 3 x 4 physical pixels.</a:t>
            </a:r>
            <a:endParaRPr kumimoji="1" lang="en-US" altLang="zh-TW" sz="2000">
              <a:solidFill>
                <a:srgbClr val="FFFFFF"/>
              </a:solidFill>
            </a:endParaRPr>
          </a:p>
        </p:txBody>
      </p:sp>
    </p:spTree>
    <p:extLst>
      <p:ext uri="{BB962C8B-B14F-4D97-AF65-F5344CB8AC3E}">
        <p14:creationId xmlns:p14="http://schemas.microsoft.com/office/powerpoint/2010/main" val="1499343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0C3258-9A46-784A-AABD-744D017903D7}"/>
              </a:ext>
            </a:extLst>
          </p:cNvPr>
          <p:cNvSpPr>
            <a:spLocks noGrp="1"/>
          </p:cNvSpPr>
          <p:nvPr>
            <p:ph type="title"/>
          </p:nvPr>
        </p:nvSpPr>
        <p:spPr/>
        <p:txBody>
          <a:bodyPr/>
          <a:lstStyle/>
          <a:p>
            <a:r>
              <a:rPr lang="en-US" altLang="zh-TW" dirty="0">
                <a:latin typeface="Roboto Medium" pitchFamily="2" charset="0"/>
                <a:ea typeface="Roboto Medium" pitchFamily="2" charset="0"/>
              </a:rPr>
              <a:t>The advantage</a:t>
            </a:r>
            <a:endParaRPr kumimoji="1" lang="zh-TW" altLang="en-US" dirty="0">
              <a:latin typeface="Roboto Medium" pitchFamily="2" charset="0"/>
            </a:endParaRPr>
          </a:p>
        </p:txBody>
      </p:sp>
      <p:sp>
        <p:nvSpPr>
          <p:cNvPr id="3" name="內容版面配置區 2">
            <a:extLst>
              <a:ext uri="{FF2B5EF4-FFF2-40B4-BE49-F238E27FC236}">
                <a16:creationId xmlns:a16="http://schemas.microsoft.com/office/drawing/2014/main" id="{54B2759A-3B8D-3A48-BF12-5EF91EF11C23}"/>
              </a:ext>
            </a:extLst>
          </p:cNvPr>
          <p:cNvSpPr>
            <a:spLocks noGrp="1"/>
          </p:cNvSpPr>
          <p:nvPr>
            <p:ph idx="1"/>
          </p:nvPr>
        </p:nvSpPr>
        <p:spPr/>
        <p:txBody>
          <a:bodyPr/>
          <a:lstStyle/>
          <a:p>
            <a:endParaRPr kumimoji="1" lang="zh-TW" altLang="en-US"/>
          </a:p>
        </p:txBody>
      </p:sp>
      <p:sp>
        <p:nvSpPr>
          <p:cNvPr id="4" name="文字版面配置區 3">
            <a:extLst>
              <a:ext uri="{FF2B5EF4-FFF2-40B4-BE49-F238E27FC236}">
                <a16:creationId xmlns:a16="http://schemas.microsoft.com/office/drawing/2014/main" id="{01F1CB6F-3BFB-724B-8F48-A4703E9B67B4}"/>
              </a:ext>
            </a:extLst>
          </p:cNvPr>
          <p:cNvSpPr>
            <a:spLocks noGrp="1"/>
          </p:cNvSpPr>
          <p:nvPr>
            <p:ph type="body" sz="half" idx="2"/>
          </p:nvPr>
        </p:nvSpPr>
        <p:spPr/>
        <p:txBody>
          <a:bodyPr/>
          <a:lstStyle/>
          <a:p>
            <a:pPr>
              <a:lnSpc>
                <a:spcPct val="150000"/>
              </a:lnSpc>
            </a:pPr>
            <a:r>
              <a:rPr lang="en-US" altLang="zh-TW" dirty="0">
                <a:latin typeface="Roboto" pitchFamily="2" charset="0"/>
                <a:ea typeface="Roboto" pitchFamily="2" charset="0"/>
              </a:rPr>
              <a:t>of this, is that device manufacturer’s can scale the resolutions of their devices while still being able to display content, designed for lower resolutions, at the same size on the new screens.</a:t>
            </a:r>
            <a:endParaRPr kumimoji="1" lang="zh-TW" altLang="en-US" dirty="0">
              <a:latin typeface="Roboto" pitchFamily="2" charset="0"/>
            </a:endParaRPr>
          </a:p>
        </p:txBody>
      </p:sp>
    </p:spTree>
    <p:extLst>
      <p:ext uri="{BB962C8B-B14F-4D97-AF65-F5344CB8AC3E}">
        <p14:creationId xmlns:p14="http://schemas.microsoft.com/office/powerpoint/2010/main" val="297799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9E4523CF-3415-9D4B-A0CA-97750837A11E}"/>
              </a:ext>
            </a:extLst>
          </p:cNvPr>
          <p:cNvSpPr>
            <a:spLocks noGrp="1"/>
          </p:cNvSpPr>
          <p:nvPr>
            <p:ph type="title"/>
          </p:nvPr>
        </p:nvSpPr>
        <p:spPr/>
        <p:txBody>
          <a:bodyPr/>
          <a:lstStyle/>
          <a:p>
            <a:r>
              <a:rPr lang="en-US" altLang="zh-TW" dirty="0"/>
              <a:t>Speaking of pixels…</a:t>
            </a:r>
            <a:endParaRPr kumimoji="1" lang="zh-TW" altLang="en-US" dirty="0"/>
          </a:p>
        </p:txBody>
      </p:sp>
      <p:sp>
        <p:nvSpPr>
          <p:cNvPr id="6" name="內容版面配置區 5">
            <a:extLst>
              <a:ext uri="{FF2B5EF4-FFF2-40B4-BE49-F238E27FC236}">
                <a16:creationId xmlns:a16="http://schemas.microsoft.com/office/drawing/2014/main" id="{06FF29F7-6EE5-5148-BA92-A42DC9E87EC4}"/>
              </a:ext>
            </a:extLst>
          </p:cNvPr>
          <p:cNvSpPr>
            <a:spLocks noGrp="1"/>
          </p:cNvSpPr>
          <p:nvPr>
            <p:ph idx="1"/>
          </p:nvPr>
        </p:nvSpPr>
        <p:spPr/>
        <p:txBody>
          <a:bodyPr/>
          <a:lstStyle/>
          <a:p>
            <a:pPr>
              <a:lnSpc>
                <a:spcPct val="150000"/>
              </a:lnSpc>
            </a:pPr>
            <a:r>
              <a:rPr lang="en-US" altLang="zh-TW" dirty="0">
                <a:latin typeface="Roboto" pitchFamily="2" charset="0"/>
                <a:ea typeface="Roboto" pitchFamily="2" charset="0"/>
              </a:rPr>
              <a:t>When designing for Android logical pixels are often referred to as device-independent pixels. Many of our users have been asking us to provide the option of using “</a:t>
            </a:r>
            <a:r>
              <a:rPr lang="en-US" altLang="zh-TW" dirty="0" err="1">
                <a:latin typeface="Roboto" pitchFamily="2" charset="0"/>
                <a:ea typeface="Roboto" pitchFamily="2" charset="0"/>
              </a:rPr>
              <a:t>dp</a:t>
            </a:r>
            <a:r>
              <a:rPr lang="en-US" altLang="zh-TW" dirty="0">
                <a:latin typeface="Roboto" pitchFamily="2" charset="0"/>
                <a:ea typeface="Roboto" pitchFamily="2" charset="0"/>
              </a:rPr>
              <a:t>” instead of “</a:t>
            </a:r>
            <a:r>
              <a:rPr lang="en-US" altLang="zh-TW" dirty="0" err="1">
                <a:latin typeface="Roboto" pitchFamily="2" charset="0"/>
                <a:ea typeface="Roboto" pitchFamily="2" charset="0"/>
              </a:rPr>
              <a:t>px</a:t>
            </a:r>
            <a:r>
              <a:rPr lang="en-US" altLang="zh-TW" dirty="0">
                <a:latin typeface="Roboto" pitchFamily="2" charset="0"/>
                <a:ea typeface="Roboto" pitchFamily="2" charset="0"/>
              </a:rPr>
              <a:t>” when designing for this platform. </a:t>
            </a:r>
            <a:endParaRPr kumimoji="1" lang="zh-TW" altLang="en-US" dirty="0">
              <a:latin typeface="Roboto" pitchFamily="2" charset="0"/>
            </a:endParaRPr>
          </a:p>
        </p:txBody>
      </p:sp>
    </p:spTree>
    <p:extLst>
      <p:ext uri="{BB962C8B-B14F-4D97-AF65-F5344CB8AC3E}">
        <p14:creationId xmlns:p14="http://schemas.microsoft.com/office/powerpoint/2010/main" val="1586315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76B061-967B-7540-AE19-3F00E44BD636}"/>
              </a:ext>
            </a:extLst>
          </p:cNvPr>
          <p:cNvSpPr>
            <a:spLocks noGrp="1"/>
          </p:cNvSpPr>
          <p:nvPr>
            <p:ph type="title"/>
          </p:nvPr>
        </p:nvSpPr>
        <p:spPr/>
        <p:txBody>
          <a:bodyPr>
            <a:normAutofit/>
          </a:bodyPr>
          <a:lstStyle/>
          <a:p>
            <a:r>
              <a:rPr lang="en-US" altLang="zh-TW" dirty="0"/>
              <a:t>pixel per inch  </a:t>
            </a:r>
            <a:endParaRPr kumimoji="1" lang="zh-TW" altLang="en-US" dirty="0"/>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70F9A664-E6FC-DF40-BE08-7B645F5C6C40}"/>
                  </a:ext>
                </a:extLst>
              </p:cNvPr>
              <p:cNvSpPr txBox="1"/>
              <p:nvPr/>
            </p:nvSpPr>
            <p:spPr>
              <a:xfrm>
                <a:off x="1024128" y="3250574"/>
                <a:ext cx="5357622" cy="1826013"/>
              </a:xfrm>
              <a:prstGeom prst="rect">
                <a:avLst/>
              </a:prstGeom>
              <a:noFill/>
            </p:spPr>
            <p:txBody>
              <a:bodyPr wrap="square" lIns="0" tIns="0" rIns="0" bIns="0" rtlCol="0">
                <a:spAutoFit/>
              </a:bodyPr>
              <a:lstStyle/>
              <a:p>
                <a14:m>
                  <m:oMath xmlns:m="http://schemas.openxmlformats.org/officeDocument/2006/math">
                    <m:f>
                      <m:fPr>
                        <m:ctrlPr>
                          <a:rPr kumimoji="1" lang="en-US" altLang="zh-TW" sz="7200" i="1" smtClean="0">
                            <a:latin typeface="Cambria Math" panose="02040503050406030204" pitchFamily="18" charset="0"/>
                          </a:rPr>
                        </m:ctrlPr>
                      </m:fPr>
                      <m:num>
                        <m:rad>
                          <m:radPr>
                            <m:degHide m:val="on"/>
                            <m:ctrlPr>
                              <a:rPr kumimoji="1" lang="en-US" altLang="zh-TW" sz="7200" i="1" smtClean="0">
                                <a:latin typeface="Cambria Math" panose="02040503050406030204" pitchFamily="18" charset="0"/>
                              </a:rPr>
                            </m:ctrlPr>
                          </m:radPr>
                          <m:deg/>
                          <m:e>
                            <m:sSup>
                              <m:sSupPr>
                                <m:ctrlPr>
                                  <a:rPr kumimoji="1" lang="en-US" altLang="zh-TW" sz="7200" i="1">
                                    <a:latin typeface="Cambria Math" panose="02040503050406030204" pitchFamily="18" charset="0"/>
                                  </a:rPr>
                                </m:ctrlPr>
                              </m:sSupPr>
                              <m:e>
                                <m:r>
                                  <a:rPr kumimoji="1" lang="en-US" altLang="zh-TW" sz="7200" i="1">
                                    <a:latin typeface="Cambria Math" panose="02040503050406030204" pitchFamily="18" charset="0"/>
                                  </a:rPr>
                                  <m:t>𝑎</m:t>
                                </m:r>
                              </m:e>
                              <m:sup>
                                <m:r>
                                  <a:rPr kumimoji="1" lang="en-US" altLang="zh-TW" sz="7200" i="1">
                                    <a:latin typeface="Cambria Math" panose="02040503050406030204" pitchFamily="18" charset="0"/>
                                  </a:rPr>
                                  <m:t>2</m:t>
                                </m:r>
                              </m:sup>
                            </m:sSup>
                            <m:r>
                              <a:rPr kumimoji="1" lang="en-US" altLang="zh-TW" sz="7200" i="1">
                                <a:latin typeface="Cambria Math" panose="02040503050406030204" pitchFamily="18" charset="0"/>
                              </a:rPr>
                              <m:t>+</m:t>
                            </m:r>
                            <m:sSup>
                              <m:sSupPr>
                                <m:ctrlPr>
                                  <a:rPr kumimoji="1" lang="en-US" altLang="zh-TW" sz="7200" i="1">
                                    <a:latin typeface="Cambria Math" panose="02040503050406030204" pitchFamily="18" charset="0"/>
                                  </a:rPr>
                                </m:ctrlPr>
                              </m:sSupPr>
                              <m:e>
                                <m:r>
                                  <a:rPr kumimoji="1" lang="en-US" altLang="zh-TW" sz="7200" i="1">
                                    <a:latin typeface="Cambria Math" panose="02040503050406030204" pitchFamily="18" charset="0"/>
                                  </a:rPr>
                                  <m:t>𝑏</m:t>
                                </m:r>
                              </m:e>
                              <m:sup>
                                <m:r>
                                  <a:rPr kumimoji="1" lang="en-US" altLang="zh-TW" sz="7200" i="1">
                                    <a:latin typeface="Cambria Math" panose="02040503050406030204" pitchFamily="18" charset="0"/>
                                  </a:rPr>
                                  <m:t>2</m:t>
                                </m:r>
                              </m:sup>
                            </m:sSup>
                          </m:e>
                        </m:rad>
                      </m:num>
                      <m:den>
                        <m:r>
                          <a:rPr kumimoji="1" lang="en-US" altLang="zh-TW" sz="7200" b="0" i="1" smtClean="0">
                            <a:latin typeface="Cambria Math" panose="02040503050406030204" pitchFamily="18" charset="0"/>
                          </a:rPr>
                          <m:t>𝑐</m:t>
                        </m:r>
                      </m:den>
                    </m:f>
                  </m:oMath>
                </a14:m>
                <a:r>
                  <a:rPr kumimoji="1" lang="en-US" altLang="zh-TW" sz="7200" dirty="0"/>
                  <a:t> = </a:t>
                </a:r>
                <a:r>
                  <a:rPr kumimoji="1" lang="en-US" altLang="zh-TW" sz="7200" dirty="0" err="1"/>
                  <a:t>ppi</a:t>
                </a:r>
                <a:endParaRPr kumimoji="1" lang="zh-TW" altLang="en-US" sz="7200" dirty="0"/>
              </a:p>
            </p:txBody>
          </p:sp>
        </mc:Choice>
        <mc:Fallback xmlns="">
          <p:sp>
            <p:nvSpPr>
              <p:cNvPr id="4" name="文字方塊 3">
                <a:extLst>
                  <a:ext uri="{FF2B5EF4-FFF2-40B4-BE49-F238E27FC236}">
                    <a16:creationId xmlns:a16="http://schemas.microsoft.com/office/drawing/2014/main" id="{70F9A664-E6FC-DF40-BE08-7B645F5C6C40}"/>
                  </a:ext>
                </a:extLst>
              </p:cNvPr>
              <p:cNvSpPr txBox="1">
                <a:spLocks noRot="1" noChangeAspect="1" noMove="1" noResize="1" noEditPoints="1" noAdjustHandles="1" noChangeArrowheads="1" noChangeShapeType="1" noTextEdit="1"/>
              </p:cNvSpPr>
              <p:nvPr/>
            </p:nvSpPr>
            <p:spPr>
              <a:xfrm>
                <a:off x="1024128" y="3250574"/>
                <a:ext cx="5357622" cy="1826013"/>
              </a:xfrm>
              <a:prstGeom prst="rect">
                <a:avLst/>
              </a:prstGeom>
              <a:blipFill>
                <a:blip r:embed="rId2"/>
                <a:stretch>
                  <a:fillRect b="-13793"/>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70E5D5FE-1AEE-C94C-804D-FF061102DF1D}"/>
              </a:ext>
            </a:extLst>
          </p:cNvPr>
          <p:cNvPicPr>
            <a:picLocks noChangeAspect="1"/>
          </p:cNvPicPr>
          <p:nvPr/>
        </p:nvPicPr>
        <p:blipFill>
          <a:blip r:embed="rId3"/>
          <a:stretch>
            <a:fillRect/>
          </a:stretch>
        </p:blipFill>
        <p:spPr>
          <a:xfrm>
            <a:off x="7670800" y="355600"/>
            <a:ext cx="3073400" cy="6146800"/>
          </a:xfrm>
          <a:prstGeom prst="rect">
            <a:avLst/>
          </a:prstGeom>
        </p:spPr>
      </p:pic>
    </p:spTree>
    <p:extLst>
      <p:ext uri="{BB962C8B-B14F-4D97-AF65-F5344CB8AC3E}">
        <p14:creationId xmlns:p14="http://schemas.microsoft.com/office/powerpoint/2010/main" val="802332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86C9837-A7BE-A845-8A0C-3B596AE06488}"/>
              </a:ext>
            </a:extLst>
          </p:cNvPr>
          <p:cNvSpPr>
            <a:spLocks noGrp="1"/>
          </p:cNvSpPr>
          <p:nvPr>
            <p:ph type="ctrTitle"/>
          </p:nvPr>
        </p:nvSpPr>
        <p:spPr/>
        <p:txBody>
          <a:bodyPr/>
          <a:lstStyle/>
          <a:p>
            <a:r>
              <a:rPr kumimoji="1" lang="en-US" altLang="zh-TW" dirty="0"/>
              <a:t>ABOUT ADOBE XD</a:t>
            </a:r>
            <a:endParaRPr kumimoji="1" lang="zh-TW" altLang="en-US" dirty="0"/>
          </a:p>
        </p:txBody>
      </p:sp>
      <p:sp>
        <p:nvSpPr>
          <p:cNvPr id="5" name="副標題 4">
            <a:extLst>
              <a:ext uri="{FF2B5EF4-FFF2-40B4-BE49-F238E27FC236}">
                <a16:creationId xmlns:a16="http://schemas.microsoft.com/office/drawing/2014/main" id="{E31866C1-4415-F94B-BAF8-C553047D346D}"/>
              </a:ext>
            </a:extLst>
          </p:cNvPr>
          <p:cNvSpPr>
            <a:spLocks noGrp="1"/>
          </p:cNvSpPr>
          <p:nvPr>
            <p:ph type="subTitle" idx="1"/>
          </p:nvPr>
        </p:nvSpPr>
        <p:spPr/>
        <p:txBody>
          <a:bodyPr/>
          <a:lstStyle/>
          <a:p>
            <a:endParaRPr kumimoji="1" lang="zh-TW" altLang="en-US"/>
          </a:p>
        </p:txBody>
      </p:sp>
    </p:spTree>
    <p:extLst>
      <p:ext uri="{BB962C8B-B14F-4D97-AF65-F5344CB8AC3E}">
        <p14:creationId xmlns:p14="http://schemas.microsoft.com/office/powerpoint/2010/main" val="1729828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286BE877-8405-42B2-A8E4-BF4224E0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F4916F3-5270-48BF-8D54-7990F611B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0178"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F49244C8-BD6D-4309-8235-706CBF26EF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06857"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6F3440B0-0540-3049-99F5-A377687AD762}"/>
              </a:ext>
            </a:extLst>
          </p:cNvPr>
          <p:cNvPicPr>
            <a:picLocks noChangeAspect="1"/>
          </p:cNvPicPr>
          <p:nvPr/>
        </p:nvPicPr>
        <p:blipFill>
          <a:blip r:embed="rId2"/>
          <a:stretch>
            <a:fillRect/>
          </a:stretch>
        </p:blipFill>
        <p:spPr>
          <a:xfrm>
            <a:off x="1978498" y="640080"/>
            <a:ext cx="2789407" cy="5578816"/>
          </a:xfrm>
          <a:prstGeom prst="rect">
            <a:avLst/>
          </a:prstGeom>
        </p:spPr>
      </p:pic>
      <p:sp>
        <p:nvSpPr>
          <p:cNvPr id="2" name="標題 1">
            <a:extLst>
              <a:ext uri="{FF2B5EF4-FFF2-40B4-BE49-F238E27FC236}">
                <a16:creationId xmlns:a16="http://schemas.microsoft.com/office/drawing/2014/main" id="{E2B91C87-9E64-7848-8C1C-7CD4D89FFB4E}"/>
              </a:ext>
            </a:extLst>
          </p:cNvPr>
          <p:cNvSpPr>
            <a:spLocks noGrp="1"/>
          </p:cNvSpPr>
          <p:nvPr>
            <p:ph type="title"/>
          </p:nvPr>
        </p:nvSpPr>
        <p:spPr>
          <a:xfrm>
            <a:off x="7368489" y="640080"/>
            <a:ext cx="4208656" cy="668019"/>
          </a:xfrm>
        </p:spPr>
        <p:txBody>
          <a:bodyPr vert="horz" lIns="91440" tIns="45720" rIns="91440" bIns="45720" rtlCol="0" anchor="t">
            <a:normAutofit fontScale="90000"/>
          </a:bodyPr>
          <a:lstStyle/>
          <a:p>
            <a:r>
              <a:rPr lang="en-US" altLang="zh-TW" sz="4400" spc="300" dirty="0">
                <a:solidFill>
                  <a:srgbClr val="FFFFFF"/>
                </a:solidFill>
                <a:latin typeface="Roboto Medium" pitchFamily="2" charset="0"/>
                <a:ea typeface="Roboto Medium" pitchFamily="2" charset="0"/>
              </a:rPr>
              <a:t>Pixel density</a:t>
            </a:r>
            <a:endParaRPr kumimoji="1" lang="en-US" altLang="zh-TW" sz="4400" spc="300" dirty="0">
              <a:solidFill>
                <a:srgbClr val="FFFFFF"/>
              </a:solidFill>
              <a:latin typeface="Roboto Medium" pitchFamily="2" charset="0"/>
              <a:ea typeface="Roboto Medium" pitchFamily="2" charset="0"/>
            </a:endParaRPr>
          </a:p>
        </p:txBody>
      </p:sp>
      <p:sp>
        <p:nvSpPr>
          <p:cNvPr id="3" name="內容版面配置區 2">
            <a:extLst>
              <a:ext uri="{FF2B5EF4-FFF2-40B4-BE49-F238E27FC236}">
                <a16:creationId xmlns:a16="http://schemas.microsoft.com/office/drawing/2014/main" id="{1ABFE353-C4D4-E34F-ADB3-6C4F3E7631D6}"/>
              </a:ext>
            </a:extLst>
          </p:cNvPr>
          <p:cNvSpPr>
            <a:spLocks noGrp="1"/>
          </p:cNvSpPr>
          <p:nvPr>
            <p:ph idx="1"/>
          </p:nvPr>
        </p:nvSpPr>
        <p:spPr>
          <a:xfrm>
            <a:off x="7488492" y="1608777"/>
            <a:ext cx="3931920" cy="1855858"/>
          </a:xfrm>
        </p:spPr>
        <p:txBody>
          <a:bodyPr vert="horz" lIns="91440" tIns="45720" rIns="91440" bIns="45720" rtlCol="0" anchor="t">
            <a:normAutofit lnSpcReduction="10000"/>
          </a:bodyPr>
          <a:lstStyle/>
          <a:p>
            <a:pPr marL="0" indent="0">
              <a:lnSpc>
                <a:spcPct val="150000"/>
              </a:lnSpc>
              <a:buNone/>
            </a:pPr>
            <a:r>
              <a:rPr lang="en-US" altLang="zh-TW" sz="1200" dirty="0">
                <a:solidFill>
                  <a:schemeClr val="bg1"/>
                </a:solidFill>
              </a:rPr>
              <a:t>The number of pixels that fit into an inch is referred to as </a:t>
            </a:r>
            <a:r>
              <a:rPr lang="en-US" altLang="zh-TW" sz="1200" b="1" dirty="0">
                <a:solidFill>
                  <a:schemeClr val="bg1"/>
                </a:solidFill>
              </a:rPr>
              <a:t>pixel density</a:t>
            </a:r>
            <a:r>
              <a:rPr lang="en-US" altLang="zh-TW" sz="1200" dirty="0">
                <a:solidFill>
                  <a:schemeClr val="bg1"/>
                </a:solidFill>
              </a:rPr>
              <a:t>. High-density screens have more pixels per inch than low-density ones. As a result, UI elements of the same pixel dimensions appear larger on low-density screens, and smaller on high-density screens.</a:t>
            </a:r>
            <a:br>
              <a:rPr lang="en-US" altLang="zh-TW" sz="1200" dirty="0">
                <a:solidFill>
                  <a:schemeClr val="bg1"/>
                </a:solidFill>
              </a:rPr>
            </a:br>
            <a:r>
              <a:rPr lang="en-US" altLang="zh-TW" sz="1200" dirty="0">
                <a:solidFill>
                  <a:schemeClr val="bg1"/>
                </a:solidFill>
              </a:rPr>
              <a:t>To calculate screen density, you can use this equation:</a:t>
            </a:r>
          </a:p>
        </p:txBody>
      </p:sp>
      <p:sp>
        <p:nvSpPr>
          <p:cNvPr id="5" name="矩形 4">
            <a:extLst>
              <a:ext uri="{FF2B5EF4-FFF2-40B4-BE49-F238E27FC236}">
                <a16:creationId xmlns:a16="http://schemas.microsoft.com/office/drawing/2014/main" id="{712669B7-C94C-FD41-A5D9-47D45FA99259}"/>
              </a:ext>
            </a:extLst>
          </p:cNvPr>
          <p:cNvSpPr/>
          <p:nvPr/>
        </p:nvSpPr>
        <p:spPr>
          <a:xfrm>
            <a:off x="7482204" y="4103839"/>
            <a:ext cx="3981226" cy="1159292"/>
          </a:xfrm>
          <a:prstGeom prst="rect">
            <a:avLst/>
          </a:prstGeom>
        </p:spPr>
        <p:txBody>
          <a:bodyPr wrap="square">
            <a:spAutoFit/>
          </a:bodyPr>
          <a:lstStyle/>
          <a:p>
            <a:pPr>
              <a:lnSpc>
                <a:spcPct val="150000"/>
              </a:lnSpc>
            </a:pPr>
            <a:r>
              <a:rPr lang="en-US" altLang="zh-TW" sz="1600" i="1" dirty="0">
                <a:solidFill>
                  <a:schemeClr val="bg1"/>
                </a:solidFill>
                <a:latin typeface="Roboto" pitchFamily="2" charset="0"/>
                <a:ea typeface="Roboto" pitchFamily="2" charset="0"/>
              </a:rPr>
              <a:t>Screen density = Screen width (or height) in pixels / Screen width (or height) in inches</a:t>
            </a:r>
            <a:endParaRPr lang="zh-TW" altLang="en-US" sz="1600" i="1" dirty="0">
              <a:solidFill>
                <a:schemeClr val="bg1"/>
              </a:solidFill>
              <a:latin typeface="Roboto" pitchFamily="2" charset="0"/>
            </a:endParaRPr>
          </a:p>
        </p:txBody>
      </p:sp>
    </p:spTree>
    <p:extLst>
      <p:ext uri="{BB962C8B-B14F-4D97-AF65-F5344CB8AC3E}">
        <p14:creationId xmlns:p14="http://schemas.microsoft.com/office/powerpoint/2010/main" val="2842314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2812F24-2D14-1D40-8593-1DA7AC81A384}"/>
              </a:ext>
            </a:extLst>
          </p:cNvPr>
          <p:cNvPicPr>
            <a:picLocks noChangeAspect="1"/>
          </p:cNvPicPr>
          <p:nvPr/>
        </p:nvPicPr>
        <p:blipFill>
          <a:blip r:embed="rId2"/>
          <a:stretch>
            <a:fillRect/>
          </a:stretch>
        </p:blipFill>
        <p:spPr>
          <a:xfrm>
            <a:off x="6096000" y="2065020"/>
            <a:ext cx="5455921" cy="2727960"/>
          </a:xfrm>
          <a:prstGeom prst="rect">
            <a:avLst/>
          </a:prstGeom>
        </p:spPr>
      </p:pic>
      <p:sp>
        <p:nvSpPr>
          <p:cNvPr id="2" name="標題 1">
            <a:extLst>
              <a:ext uri="{FF2B5EF4-FFF2-40B4-BE49-F238E27FC236}">
                <a16:creationId xmlns:a16="http://schemas.microsoft.com/office/drawing/2014/main" id="{AAED8838-BA4B-934A-9B8A-76FA255E1D60}"/>
              </a:ext>
            </a:extLst>
          </p:cNvPr>
          <p:cNvSpPr>
            <a:spLocks noGrp="1"/>
          </p:cNvSpPr>
          <p:nvPr>
            <p:ph type="title"/>
          </p:nvPr>
        </p:nvSpPr>
        <p:spPr>
          <a:xfrm>
            <a:off x="1024129" y="585216"/>
            <a:ext cx="4431792" cy="1499616"/>
          </a:xfrm>
        </p:spPr>
        <p:txBody>
          <a:bodyPr>
            <a:normAutofit/>
          </a:bodyPr>
          <a:lstStyle/>
          <a:p>
            <a:r>
              <a:rPr lang="en-US" altLang="zh-TW" sz="3500" spc="300">
                <a:latin typeface="Roboto Medium" pitchFamily="2" charset="0"/>
                <a:ea typeface="Roboto Medium" pitchFamily="2" charset="0"/>
              </a:rPr>
              <a:t>Density independence</a:t>
            </a:r>
            <a:endParaRPr kumimoji="1" lang="zh-TW" altLang="en-US" sz="3500" spc="300">
              <a:latin typeface="Roboto Medium" pitchFamily="2" charset="0"/>
            </a:endParaRPr>
          </a:p>
        </p:txBody>
      </p:sp>
      <p:sp>
        <p:nvSpPr>
          <p:cNvPr id="3" name="內容版面配置區 2">
            <a:extLst>
              <a:ext uri="{FF2B5EF4-FFF2-40B4-BE49-F238E27FC236}">
                <a16:creationId xmlns:a16="http://schemas.microsoft.com/office/drawing/2014/main" id="{FA8D4D2C-E759-3443-ADF3-A348FE560890}"/>
              </a:ext>
            </a:extLst>
          </p:cNvPr>
          <p:cNvSpPr>
            <a:spLocks noGrp="1"/>
          </p:cNvSpPr>
          <p:nvPr>
            <p:ph idx="1"/>
          </p:nvPr>
        </p:nvSpPr>
        <p:spPr>
          <a:xfrm>
            <a:off x="1024128" y="2286000"/>
            <a:ext cx="4429615" cy="3931920"/>
          </a:xfrm>
        </p:spPr>
        <p:txBody>
          <a:bodyPr>
            <a:normAutofit/>
          </a:bodyPr>
          <a:lstStyle/>
          <a:p>
            <a:pPr>
              <a:lnSpc>
                <a:spcPct val="150000"/>
              </a:lnSpc>
            </a:pPr>
            <a:r>
              <a:rPr lang="en-US" altLang="zh-TW" sz="1600" dirty="0">
                <a:latin typeface="Roboto" pitchFamily="2" charset="0"/>
                <a:ea typeface="Roboto" pitchFamily="2" charset="0"/>
              </a:rPr>
              <a:t>Density independence refers to the uniform display of UI elements on screens with different densities.</a:t>
            </a:r>
          </a:p>
          <a:p>
            <a:pPr>
              <a:lnSpc>
                <a:spcPct val="150000"/>
              </a:lnSpc>
            </a:pPr>
            <a:r>
              <a:rPr lang="en-US" altLang="zh-TW" sz="1600" b="1" dirty="0">
                <a:solidFill>
                  <a:srgbClr val="00B0F0"/>
                </a:solidFill>
                <a:latin typeface="Roboto" pitchFamily="2" charset="0"/>
                <a:ea typeface="Roboto" pitchFamily="2" charset="0"/>
              </a:rPr>
              <a:t>Density-independent pixels, written as </a:t>
            </a:r>
            <a:r>
              <a:rPr lang="en-US" altLang="zh-TW" sz="1600" b="1" dirty="0" err="1">
                <a:solidFill>
                  <a:srgbClr val="00B0F0"/>
                </a:solidFill>
                <a:latin typeface="Roboto" pitchFamily="2" charset="0"/>
                <a:ea typeface="Roboto" pitchFamily="2" charset="0"/>
              </a:rPr>
              <a:t>dp</a:t>
            </a:r>
            <a:r>
              <a:rPr lang="en-US" altLang="zh-TW" sz="1600" b="1" dirty="0">
                <a:solidFill>
                  <a:srgbClr val="00B0F0"/>
                </a:solidFill>
                <a:latin typeface="Roboto" pitchFamily="2" charset="0"/>
                <a:ea typeface="Roboto" pitchFamily="2" charset="0"/>
              </a:rPr>
              <a:t> (pronounced “dips”), </a:t>
            </a:r>
            <a:r>
              <a:rPr lang="en-US" altLang="zh-TW" sz="1600" dirty="0">
                <a:latin typeface="Roboto" pitchFamily="2" charset="0"/>
                <a:ea typeface="Roboto" pitchFamily="2" charset="0"/>
              </a:rPr>
              <a:t>are flexible units that scale to have uniform dimensions on any screen. Material UIs use </a:t>
            </a:r>
            <a:r>
              <a:rPr lang="en-US" altLang="zh-TW" sz="1600" dirty="0">
                <a:solidFill>
                  <a:srgbClr val="FF0000"/>
                </a:solidFill>
                <a:latin typeface="Roboto" pitchFamily="2" charset="0"/>
                <a:ea typeface="Roboto" pitchFamily="2" charset="0"/>
              </a:rPr>
              <a:t>density-independent</a:t>
            </a:r>
            <a:r>
              <a:rPr lang="en-US" altLang="zh-TW" sz="1600" dirty="0">
                <a:latin typeface="Roboto" pitchFamily="2" charset="0"/>
                <a:ea typeface="Roboto" pitchFamily="2" charset="0"/>
              </a:rPr>
              <a:t> pixels to display elements consistently on screens with different densities.</a:t>
            </a:r>
          </a:p>
          <a:p>
            <a:pPr>
              <a:lnSpc>
                <a:spcPct val="150000"/>
              </a:lnSpc>
            </a:pPr>
            <a:endParaRPr kumimoji="1" lang="zh-TW" altLang="en-US" sz="1600" dirty="0">
              <a:latin typeface="Roboto" pitchFamily="2" charset="0"/>
            </a:endParaRPr>
          </a:p>
        </p:txBody>
      </p:sp>
      <p:cxnSp>
        <p:nvCxnSpPr>
          <p:cNvPr id="7" name="肘形接點 6">
            <a:extLst>
              <a:ext uri="{FF2B5EF4-FFF2-40B4-BE49-F238E27FC236}">
                <a16:creationId xmlns:a16="http://schemas.microsoft.com/office/drawing/2014/main" id="{9996C320-B730-1F40-AA82-D8E2229277D4}"/>
              </a:ext>
            </a:extLst>
          </p:cNvPr>
          <p:cNvCxnSpPr>
            <a:cxnSpLocks/>
          </p:cNvCxnSpPr>
          <p:nvPr/>
        </p:nvCxnSpPr>
        <p:spPr>
          <a:xfrm rot="16200000" flipH="1">
            <a:off x="7283004" y="4475409"/>
            <a:ext cx="1648495" cy="14166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肘形接點 7">
            <a:extLst>
              <a:ext uri="{FF2B5EF4-FFF2-40B4-BE49-F238E27FC236}">
                <a16:creationId xmlns:a16="http://schemas.microsoft.com/office/drawing/2014/main" id="{AC8BFEA2-7CC1-024E-BEBE-F2EAF48C3CED}"/>
              </a:ext>
            </a:extLst>
          </p:cNvPr>
          <p:cNvCxnSpPr>
            <a:cxnSpLocks/>
          </p:cNvCxnSpPr>
          <p:nvPr/>
        </p:nvCxnSpPr>
        <p:spPr>
          <a:xfrm rot="5400000">
            <a:off x="8691775" y="4491686"/>
            <a:ext cx="1648500" cy="13841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919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1EE9E9-6C4D-3246-A773-C7ECABD4D40C}"/>
              </a:ext>
            </a:extLst>
          </p:cNvPr>
          <p:cNvSpPr>
            <a:spLocks noGrp="1"/>
          </p:cNvSpPr>
          <p:nvPr>
            <p:ph type="title"/>
          </p:nvPr>
        </p:nvSpPr>
        <p:spPr/>
        <p:txBody>
          <a:bodyPr/>
          <a:lstStyle/>
          <a:p>
            <a:r>
              <a:rPr lang="en-US" altLang="zh-TW" dirty="0">
                <a:latin typeface="Roboto Medium" pitchFamily="2" charset="0"/>
                <a:ea typeface="Roboto Medium" pitchFamily="2" charset="0"/>
              </a:rPr>
              <a:t>Pixel density on Android</a:t>
            </a:r>
            <a:endParaRPr kumimoji="1" lang="zh-TW" altLang="en-US" dirty="0">
              <a:latin typeface="Roboto Medium" pitchFamily="2" charset="0"/>
            </a:endParaRPr>
          </a:p>
        </p:txBody>
      </p:sp>
      <p:graphicFrame>
        <p:nvGraphicFramePr>
          <p:cNvPr id="5" name="內容版面配置區 4">
            <a:extLst>
              <a:ext uri="{FF2B5EF4-FFF2-40B4-BE49-F238E27FC236}">
                <a16:creationId xmlns:a16="http://schemas.microsoft.com/office/drawing/2014/main" id="{41904CAE-8B0E-9B43-AF73-629CD22B7E44}"/>
              </a:ext>
            </a:extLst>
          </p:cNvPr>
          <p:cNvGraphicFramePr>
            <a:graphicFrameLocks noGrp="1"/>
          </p:cNvGraphicFramePr>
          <p:nvPr>
            <p:ph idx="1"/>
            <p:extLst>
              <p:ext uri="{D42A27DB-BD31-4B8C-83A1-F6EECF244321}">
                <p14:modId xmlns:p14="http://schemas.microsoft.com/office/powerpoint/2010/main" val="3673887876"/>
              </p:ext>
            </p:extLst>
          </p:nvPr>
        </p:nvGraphicFramePr>
        <p:xfrm>
          <a:off x="1023938" y="4114930"/>
          <a:ext cx="9720264" cy="24231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3515486324"/>
                    </a:ext>
                  </a:extLst>
                </a:gridCol>
                <a:gridCol w="2430066">
                  <a:extLst>
                    <a:ext uri="{9D8B030D-6E8A-4147-A177-3AD203B41FA5}">
                      <a16:colId xmlns:a16="http://schemas.microsoft.com/office/drawing/2014/main" val="926315688"/>
                    </a:ext>
                  </a:extLst>
                </a:gridCol>
                <a:gridCol w="2430066">
                  <a:extLst>
                    <a:ext uri="{9D8B030D-6E8A-4147-A177-3AD203B41FA5}">
                      <a16:colId xmlns:a16="http://schemas.microsoft.com/office/drawing/2014/main" val="3854651284"/>
                    </a:ext>
                  </a:extLst>
                </a:gridCol>
                <a:gridCol w="2430066">
                  <a:extLst>
                    <a:ext uri="{9D8B030D-6E8A-4147-A177-3AD203B41FA5}">
                      <a16:colId xmlns:a16="http://schemas.microsoft.com/office/drawing/2014/main" val="2710882669"/>
                    </a:ext>
                  </a:extLst>
                </a:gridCol>
              </a:tblGrid>
              <a:tr h="370840">
                <a:tc>
                  <a:txBody>
                    <a:bodyPr/>
                    <a:lstStyle/>
                    <a:p>
                      <a:pPr fontAlgn="ctr">
                        <a:lnSpc>
                          <a:spcPct val="150000"/>
                        </a:lnSpc>
                      </a:pPr>
                      <a:r>
                        <a:rPr lang="en-US" dirty="0">
                          <a:solidFill>
                            <a:srgbClr val="5F6368"/>
                          </a:solidFill>
                          <a:effectLst/>
                        </a:rPr>
                        <a:t>Screen physical width</a:t>
                      </a:r>
                    </a:p>
                  </a:txBody>
                  <a:tcPr anchor="ctr"/>
                </a:tc>
                <a:tc>
                  <a:txBody>
                    <a:bodyPr/>
                    <a:lstStyle/>
                    <a:p>
                      <a:pPr fontAlgn="ctr">
                        <a:lnSpc>
                          <a:spcPct val="150000"/>
                        </a:lnSpc>
                      </a:pPr>
                      <a:r>
                        <a:rPr lang="en-US">
                          <a:solidFill>
                            <a:srgbClr val="5F6368"/>
                          </a:solidFill>
                          <a:effectLst/>
                        </a:rPr>
                        <a:t>Screen density</a:t>
                      </a:r>
                    </a:p>
                  </a:txBody>
                  <a:tcPr anchor="ctr"/>
                </a:tc>
                <a:tc>
                  <a:txBody>
                    <a:bodyPr/>
                    <a:lstStyle/>
                    <a:p>
                      <a:pPr fontAlgn="ctr">
                        <a:lnSpc>
                          <a:spcPct val="150000"/>
                        </a:lnSpc>
                      </a:pPr>
                      <a:r>
                        <a:rPr lang="en-US">
                          <a:solidFill>
                            <a:srgbClr val="5F6368"/>
                          </a:solidFill>
                          <a:effectLst/>
                        </a:rPr>
                        <a:t>Screen width in pixels</a:t>
                      </a:r>
                    </a:p>
                  </a:txBody>
                  <a:tcPr anchor="ctr"/>
                </a:tc>
                <a:tc>
                  <a:txBody>
                    <a:bodyPr/>
                    <a:lstStyle/>
                    <a:p>
                      <a:pPr fontAlgn="ctr">
                        <a:lnSpc>
                          <a:spcPct val="150000"/>
                        </a:lnSpc>
                      </a:pPr>
                      <a:r>
                        <a:rPr lang="en-US" dirty="0">
                          <a:solidFill>
                            <a:srgbClr val="5F6368"/>
                          </a:solidFill>
                          <a:effectLst/>
                        </a:rPr>
                        <a:t>Screen width in </a:t>
                      </a:r>
                      <a:r>
                        <a:rPr lang="en-US" dirty="0" err="1">
                          <a:solidFill>
                            <a:srgbClr val="5F6368"/>
                          </a:solidFill>
                          <a:effectLst/>
                        </a:rPr>
                        <a:t>dps</a:t>
                      </a:r>
                      <a:endParaRPr lang="en-US" dirty="0">
                        <a:solidFill>
                          <a:srgbClr val="5F6368"/>
                        </a:solidFill>
                        <a:effectLst/>
                      </a:endParaRPr>
                    </a:p>
                  </a:txBody>
                  <a:tcPr anchor="ctr"/>
                </a:tc>
                <a:extLst>
                  <a:ext uri="{0D108BD9-81ED-4DB2-BD59-A6C34878D82A}">
                    <a16:rowId xmlns:a16="http://schemas.microsoft.com/office/drawing/2014/main" val="902613393"/>
                  </a:ext>
                </a:extLst>
              </a:tr>
              <a:tr h="370840">
                <a:tc>
                  <a:txBody>
                    <a:bodyPr/>
                    <a:lstStyle/>
                    <a:p>
                      <a:pPr fontAlgn="ctr">
                        <a:lnSpc>
                          <a:spcPct val="150000"/>
                        </a:lnSpc>
                      </a:pPr>
                      <a:r>
                        <a:rPr lang="en-US" dirty="0">
                          <a:solidFill>
                            <a:srgbClr val="000000"/>
                          </a:solidFill>
                          <a:effectLst/>
                        </a:rPr>
                        <a:t>1.5 in</a:t>
                      </a:r>
                    </a:p>
                  </a:txBody>
                  <a:tcPr anchor="ctr"/>
                </a:tc>
                <a:tc>
                  <a:txBody>
                    <a:bodyPr/>
                    <a:lstStyle/>
                    <a:p>
                      <a:pPr fontAlgn="ctr">
                        <a:lnSpc>
                          <a:spcPct val="150000"/>
                        </a:lnSpc>
                      </a:pPr>
                      <a:r>
                        <a:rPr lang="en-US" altLang="zh-TW">
                          <a:solidFill>
                            <a:srgbClr val="000000"/>
                          </a:solidFill>
                          <a:effectLst/>
                        </a:rPr>
                        <a:t>120</a:t>
                      </a:r>
                    </a:p>
                  </a:txBody>
                  <a:tcPr anchor="ctr"/>
                </a:tc>
                <a:tc>
                  <a:txBody>
                    <a:bodyPr/>
                    <a:lstStyle/>
                    <a:p>
                      <a:pPr fontAlgn="ctr">
                        <a:lnSpc>
                          <a:spcPct val="150000"/>
                        </a:lnSpc>
                      </a:pPr>
                      <a:r>
                        <a:rPr lang="en-US" dirty="0">
                          <a:solidFill>
                            <a:srgbClr val="000000"/>
                          </a:solidFill>
                          <a:effectLst/>
                        </a:rPr>
                        <a:t>180 </a:t>
                      </a:r>
                      <a:r>
                        <a:rPr lang="en-US" dirty="0" err="1">
                          <a:solidFill>
                            <a:srgbClr val="000000"/>
                          </a:solidFill>
                          <a:effectLst/>
                        </a:rPr>
                        <a:t>px</a:t>
                      </a:r>
                      <a:endParaRPr lang="en-US" dirty="0">
                        <a:solidFill>
                          <a:srgbClr val="000000"/>
                        </a:solidFill>
                        <a:effectLst/>
                      </a:endParaRPr>
                    </a:p>
                  </a:txBody>
                  <a:tcPr anchor="ctr"/>
                </a:tc>
                <a:tc rowSpan="3">
                  <a:txBody>
                    <a:bodyPr/>
                    <a:lstStyle/>
                    <a:p>
                      <a:pPr>
                        <a:lnSpc>
                          <a:spcPct val="150000"/>
                        </a:lnSpc>
                      </a:pPr>
                      <a:r>
                        <a:rPr lang="en-US" altLang="zh-TW" sz="1800" b="0" i="0" u="none" strike="noStrike" kern="1200" dirty="0">
                          <a:solidFill>
                            <a:schemeClr val="dk1"/>
                          </a:solidFill>
                          <a:effectLst/>
                          <a:latin typeface="+mn-lt"/>
                          <a:ea typeface="+mn-ea"/>
                          <a:cs typeface="+mn-cs"/>
                        </a:rPr>
                        <a:t>240 </a:t>
                      </a:r>
                      <a:r>
                        <a:rPr lang="en-US" altLang="zh-TW" sz="1800" b="0" i="0" u="none" strike="noStrike" kern="1200" dirty="0" err="1">
                          <a:solidFill>
                            <a:schemeClr val="dk1"/>
                          </a:solidFill>
                          <a:effectLst/>
                          <a:latin typeface="+mn-lt"/>
                          <a:ea typeface="+mn-ea"/>
                          <a:cs typeface="+mn-cs"/>
                        </a:rPr>
                        <a:t>dp</a:t>
                      </a:r>
                      <a:endParaRPr lang="zh-TW" altLang="en-US" dirty="0"/>
                    </a:p>
                  </a:txBody>
                  <a:tcPr/>
                </a:tc>
                <a:extLst>
                  <a:ext uri="{0D108BD9-81ED-4DB2-BD59-A6C34878D82A}">
                    <a16:rowId xmlns:a16="http://schemas.microsoft.com/office/drawing/2014/main" val="2880033963"/>
                  </a:ext>
                </a:extLst>
              </a:tr>
              <a:tr h="370840">
                <a:tc>
                  <a:txBody>
                    <a:bodyPr/>
                    <a:lstStyle/>
                    <a:p>
                      <a:pPr fontAlgn="ctr">
                        <a:lnSpc>
                          <a:spcPct val="150000"/>
                        </a:lnSpc>
                      </a:pPr>
                      <a:r>
                        <a:rPr lang="en-US" dirty="0">
                          <a:solidFill>
                            <a:srgbClr val="000000"/>
                          </a:solidFill>
                          <a:effectLst/>
                        </a:rPr>
                        <a:t>1.5 in</a:t>
                      </a:r>
                    </a:p>
                  </a:txBody>
                  <a:tcPr anchor="ctr"/>
                </a:tc>
                <a:tc>
                  <a:txBody>
                    <a:bodyPr/>
                    <a:lstStyle/>
                    <a:p>
                      <a:pPr fontAlgn="ctr">
                        <a:lnSpc>
                          <a:spcPct val="150000"/>
                        </a:lnSpc>
                      </a:pPr>
                      <a:r>
                        <a:rPr lang="en-US" altLang="zh-TW">
                          <a:solidFill>
                            <a:srgbClr val="000000"/>
                          </a:solidFill>
                          <a:effectLst/>
                        </a:rPr>
                        <a:t>160</a:t>
                      </a:r>
                    </a:p>
                  </a:txBody>
                  <a:tcPr anchor="ctr"/>
                </a:tc>
                <a:tc>
                  <a:txBody>
                    <a:bodyPr/>
                    <a:lstStyle/>
                    <a:p>
                      <a:pPr fontAlgn="ctr">
                        <a:lnSpc>
                          <a:spcPct val="150000"/>
                        </a:lnSpc>
                      </a:pPr>
                      <a:r>
                        <a:rPr lang="en-US" dirty="0">
                          <a:solidFill>
                            <a:srgbClr val="000000"/>
                          </a:solidFill>
                          <a:effectLst/>
                        </a:rPr>
                        <a:t>240 </a:t>
                      </a:r>
                      <a:r>
                        <a:rPr lang="en-US" dirty="0" err="1">
                          <a:solidFill>
                            <a:srgbClr val="000000"/>
                          </a:solidFill>
                          <a:effectLst/>
                        </a:rPr>
                        <a:t>px</a:t>
                      </a:r>
                      <a:endParaRPr lang="en-US" dirty="0">
                        <a:solidFill>
                          <a:srgbClr val="000000"/>
                        </a:solidFill>
                        <a:effectLst/>
                      </a:endParaRPr>
                    </a:p>
                  </a:txBody>
                  <a:tcPr anchor="ctr"/>
                </a:tc>
                <a:tc vMerge="1">
                  <a:txBody>
                    <a:bodyPr/>
                    <a:lstStyle/>
                    <a:p>
                      <a:endParaRPr lang="zh-TW" altLang="en-US" dirty="0"/>
                    </a:p>
                  </a:txBody>
                  <a:tcPr/>
                </a:tc>
                <a:extLst>
                  <a:ext uri="{0D108BD9-81ED-4DB2-BD59-A6C34878D82A}">
                    <a16:rowId xmlns:a16="http://schemas.microsoft.com/office/drawing/2014/main" val="1487649172"/>
                  </a:ext>
                </a:extLst>
              </a:tr>
              <a:tr h="370840">
                <a:tc>
                  <a:txBody>
                    <a:bodyPr/>
                    <a:lstStyle/>
                    <a:p>
                      <a:pPr fontAlgn="ctr">
                        <a:lnSpc>
                          <a:spcPct val="150000"/>
                        </a:lnSpc>
                      </a:pPr>
                      <a:r>
                        <a:rPr lang="en-US" dirty="0">
                          <a:solidFill>
                            <a:srgbClr val="000000"/>
                          </a:solidFill>
                          <a:effectLst/>
                        </a:rPr>
                        <a:t>1.5 in</a:t>
                      </a:r>
                    </a:p>
                  </a:txBody>
                  <a:tcPr anchor="ctr"/>
                </a:tc>
                <a:tc>
                  <a:txBody>
                    <a:bodyPr/>
                    <a:lstStyle/>
                    <a:p>
                      <a:pPr fontAlgn="ctr">
                        <a:lnSpc>
                          <a:spcPct val="150000"/>
                        </a:lnSpc>
                      </a:pPr>
                      <a:r>
                        <a:rPr lang="en-US" altLang="zh-TW">
                          <a:solidFill>
                            <a:srgbClr val="000000"/>
                          </a:solidFill>
                          <a:effectLst/>
                        </a:rPr>
                        <a:t>240</a:t>
                      </a:r>
                    </a:p>
                  </a:txBody>
                  <a:tcPr anchor="ctr"/>
                </a:tc>
                <a:tc>
                  <a:txBody>
                    <a:bodyPr/>
                    <a:lstStyle/>
                    <a:p>
                      <a:pPr fontAlgn="ctr">
                        <a:lnSpc>
                          <a:spcPct val="150000"/>
                        </a:lnSpc>
                      </a:pPr>
                      <a:r>
                        <a:rPr lang="en-US" dirty="0">
                          <a:solidFill>
                            <a:srgbClr val="000000"/>
                          </a:solidFill>
                          <a:effectLst/>
                        </a:rPr>
                        <a:t>360 </a:t>
                      </a:r>
                      <a:r>
                        <a:rPr lang="en-US" dirty="0" err="1">
                          <a:solidFill>
                            <a:srgbClr val="000000"/>
                          </a:solidFill>
                          <a:effectLst/>
                        </a:rPr>
                        <a:t>px</a:t>
                      </a:r>
                      <a:endParaRPr lang="en-US" dirty="0">
                        <a:solidFill>
                          <a:srgbClr val="000000"/>
                        </a:solidFill>
                        <a:effectLst/>
                      </a:endParaRPr>
                    </a:p>
                  </a:txBody>
                  <a:tcPr anchor="ctr"/>
                </a:tc>
                <a:tc vMerge="1">
                  <a:txBody>
                    <a:bodyPr/>
                    <a:lstStyle/>
                    <a:p>
                      <a:endParaRPr lang="zh-TW" altLang="en-US" dirty="0"/>
                    </a:p>
                  </a:txBody>
                  <a:tcPr/>
                </a:tc>
                <a:extLst>
                  <a:ext uri="{0D108BD9-81ED-4DB2-BD59-A6C34878D82A}">
                    <a16:rowId xmlns:a16="http://schemas.microsoft.com/office/drawing/2014/main" val="3878793701"/>
                  </a:ext>
                </a:extLst>
              </a:tr>
            </a:tbl>
          </a:graphicData>
        </a:graphic>
      </p:graphicFrame>
      <p:sp>
        <p:nvSpPr>
          <p:cNvPr id="4" name="矩形 3">
            <a:extLst>
              <a:ext uri="{FF2B5EF4-FFF2-40B4-BE49-F238E27FC236}">
                <a16:creationId xmlns:a16="http://schemas.microsoft.com/office/drawing/2014/main" id="{51AFEC8A-F1E4-6149-8F92-D04FC7312A83}"/>
              </a:ext>
            </a:extLst>
          </p:cNvPr>
          <p:cNvSpPr/>
          <p:nvPr/>
        </p:nvSpPr>
        <p:spPr>
          <a:xfrm>
            <a:off x="1023938" y="2037141"/>
            <a:ext cx="9720262" cy="1708160"/>
          </a:xfrm>
          <a:prstGeom prst="rect">
            <a:avLst/>
          </a:prstGeom>
        </p:spPr>
        <p:txBody>
          <a:bodyPr wrap="square">
            <a:spAutoFit/>
          </a:bodyPr>
          <a:lstStyle/>
          <a:p>
            <a:pPr>
              <a:lnSpc>
                <a:spcPct val="150000"/>
              </a:lnSpc>
            </a:pPr>
            <a:r>
              <a:rPr lang="en-US" altLang="zh-TW" dirty="0">
                <a:solidFill>
                  <a:srgbClr val="5F6368"/>
                </a:solidFill>
                <a:latin typeface="Roboto" pitchFamily="2" charset="0"/>
                <a:ea typeface="Roboto" pitchFamily="2" charset="0"/>
              </a:rPr>
              <a:t>When developing an Android app, use </a:t>
            </a:r>
            <a:r>
              <a:rPr lang="en-US" altLang="zh-TW" dirty="0" err="1">
                <a:solidFill>
                  <a:srgbClr val="5F6368"/>
                </a:solidFill>
                <a:latin typeface="Roboto" pitchFamily="2" charset="0"/>
                <a:ea typeface="Roboto" pitchFamily="2" charset="0"/>
              </a:rPr>
              <a:t>dp</a:t>
            </a:r>
            <a:r>
              <a:rPr lang="en-US" altLang="zh-TW" dirty="0">
                <a:solidFill>
                  <a:srgbClr val="5F6368"/>
                </a:solidFill>
                <a:latin typeface="Roboto" pitchFamily="2" charset="0"/>
                <a:ea typeface="Roboto" pitchFamily="2" charset="0"/>
              </a:rPr>
              <a:t> to display elements uniformly on screens with different densities. A </a:t>
            </a:r>
            <a:r>
              <a:rPr lang="en-US" altLang="zh-TW" dirty="0" err="1">
                <a:solidFill>
                  <a:srgbClr val="5F6368"/>
                </a:solidFill>
                <a:latin typeface="Roboto" pitchFamily="2" charset="0"/>
                <a:ea typeface="Roboto" pitchFamily="2" charset="0"/>
              </a:rPr>
              <a:t>dp</a:t>
            </a:r>
            <a:r>
              <a:rPr lang="en-US" altLang="zh-TW" dirty="0">
                <a:solidFill>
                  <a:srgbClr val="5F6368"/>
                </a:solidFill>
                <a:latin typeface="Roboto" pitchFamily="2" charset="0"/>
                <a:ea typeface="Roboto" pitchFamily="2" charset="0"/>
              </a:rPr>
              <a:t> is equal to one physical pixel on a screen with a density of 160. </a:t>
            </a:r>
          </a:p>
          <a:p>
            <a:pPr>
              <a:lnSpc>
                <a:spcPct val="150000"/>
              </a:lnSpc>
            </a:pPr>
            <a:r>
              <a:rPr lang="en-US" altLang="zh-TW" dirty="0">
                <a:solidFill>
                  <a:srgbClr val="5F6368"/>
                </a:solidFill>
                <a:latin typeface="Roboto" pitchFamily="2" charset="0"/>
                <a:ea typeface="Roboto" pitchFamily="2" charset="0"/>
              </a:rPr>
              <a:t>To calculate </a:t>
            </a:r>
            <a:r>
              <a:rPr lang="en-US" altLang="zh-TW" dirty="0" err="1">
                <a:solidFill>
                  <a:srgbClr val="5F6368"/>
                </a:solidFill>
                <a:latin typeface="Roboto" pitchFamily="2" charset="0"/>
                <a:ea typeface="Roboto" pitchFamily="2" charset="0"/>
              </a:rPr>
              <a:t>dp</a:t>
            </a:r>
            <a:r>
              <a:rPr lang="en-US" altLang="zh-TW" dirty="0">
                <a:solidFill>
                  <a:srgbClr val="5F6368"/>
                </a:solidFill>
                <a:latin typeface="Roboto" pitchFamily="2" charset="0"/>
                <a:ea typeface="Roboto" pitchFamily="2" charset="0"/>
              </a:rPr>
              <a:t>: </a:t>
            </a:r>
          </a:p>
          <a:p>
            <a:pPr>
              <a:lnSpc>
                <a:spcPct val="150000"/>
              </a:lnSpc>
            </a:pPr>
            <a:r>
              <a:rPr lang="en-US" altLang="zh-TW" b="1" spc="300" dirty="0" err="1">
                <a:solidFill>
                  <a:srgbClr val="00B0F0"/>
                </a:solidFill>
                <a:latin typeface="Roboto" pitchFamily="2" charset="0"/>
                <a:ea typeface="Roboto" pitchFamily="2" charset="0"/>
              </a:rPr>
              <a:t>dp</a:t>
            </a:r>
            <a:r>
              <a:rPr lang="en-US" altLang="zh-TW" b="1" spc="300" dirty="0">
                <a:solidFill>
                  <a:srgbClr val="00B0F0"/>
                </a:solidFill>
                <a:latin typeface="Roboto" pitchFamily="2" charset="0"/>
                <a:ea typeface="Roboto" pitchFamily="2" charset="0"/>
              </a:rPr>
              <a:t> = (width in pixels * 160) / screen density</a:t>
            </a:r>
            <a:endParaRPr lang="en-US" altLang="zh-TW" b="1" u="none" strike="noStrike" spc="300" dirty="0">
              <a:solidFill>
                <a:srgbClr val="00B0F0"/>
              </a:solidFill>
              <a:effectLst/>
              <a:latin typeface="Roboto" pitchFamily="2" charset="0"/>
              <a:ea typeface="Roboto" pitchFamily="2" charset="0"/>
            </a:endParaRPr>
          </a:p>
        </p:txBody>
      </p:sp>
    </p:spTree>
    <p:extLst>
      <p:ext uri="{BB962C8B-B14F-4D97-AF65-F5344CB8AC3E}">
        <p14:creationId xmlns:p14="http://schemas.microsoft.com/office/powerpoint/2010/main" val="2418549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D600"/>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FCE53DB-E288-3C4B-9823-5EDFBE0CBAD7}"/>
              </a:ext>
            </a:extLst>
          </p:cNvPr>
          <p:cNvPicPr>
            <a:picLocks noChangeAspect="1"/>
          </p:cNvPicPr>
          <p:nvPr/>
        </p:nvPicPr>
        <p:blipFill rotWithShape="1">
          <a:blip r:embed="rId2"/>
          <a:srcRect b="27671"/>
          <a:stretch/>
        </p:blipFill>
        <p:spPr>
          <a:xfrm>
            <a:off x="-551144" y="2617940"/>
            <a:ext cx="5490412" cy="4240060"/>
          </a:xfrm>
          <a:prstGeom prst="rect">
            <a:avLst/>
          </a:prstGeom>
        </p:spPr>
      </p:pic>
      <p:sp>
        <p:nvSpPr>
          <p:cNvPr id="10" name="橢圓圖說文字 9">
            <a:extLst>
              <a:ext uri="{FF2B5EF4-FFF2-40B4-BE49-F238E27FC236}">
                <a16:creationId xmlns:a16="http://schemas.microsoft.com/office/drawing/2014/main" id="{7FA2C6A8-204D-AA40-8B8C-42BDB6C59660}"/>
              </a:ext>
            </a:extLst>
          </p:cNvPr>
          <p:cNvSpPr/>
          <p:nvPr/>
        </p:nvSpPr>
        <p:spPr>
          <a:xfrm>
            <a:off x="3772420" y="248955"/>
            <a:ext cx="6956122" cy="4737970"/>
          </a:xfrm>
          <a:prstGeom prst="wedgeEllipseCallout">
            <a:avLst>
              <a:gd name="adj1" fmla="val -42243"/>
              <a:gd name="adj2" fmla="val 49028"/>
            </a:avLst>
          </a:prstGeom>
          <a:solidFill>
            <a:schemeClr val="bg1"/>
          </a:solidFill>
          <a:ln w="152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TW" altLang="en-US" sz="3600" dirty="0">
                <a:solidFill>
                  <a:schemeClr val="tx1"/>
                </a:solidFill>
                <a:latin typeface="Noto Nastaliq Urdu" panose="020B0502040504020204" pitchFamily="34" charset="-78"/>
                <a:cs typeface="Noto Nastaliq Urdu" panose="020B0502040504020204" pitchFamily="34" charset="-78"/>
              </a:rPr>
              <a:t>幫我弄一張</a:t>
            </a:r>
            <a:endParaRPr kumimoji="1" lang="en-US" altLang="zh-TW" sz="3600" dirty="0">
              <a:solidFill>
                <a:schemeClr val="tx1"/>
              </a:solidFill>
              <a:latin typeface="Noto Nastaliq Urdu" panose="020B0502040504020204" pitchFamily="34" charset="-78"/>
              <a:cs typeface="Noto Nastaliq Urdu" panose="020B0502040504020204" pitchFamily="34" charset="-78"/>
            </a:endParaRPr>
          </a:p>
          <a:p>
            <a:pPr algn="ctr">
              <a:lnSpc>
                <a:spcPct val="150000"/>
              </a:lnSpc>
            </a:pPr>
            <a:endParaRPr kumimoji="1" lang="en-US" altLang="zh-TW" sz="3600" dirty="0">
              <a:solidFill>
                <a:schemeClr val="tx1"/>
              </a:solidFill>
              <a:latin typeface="Noto Nastaliq Urdu" panose="020B0502040504020204" pitchFamily="34" charset="-78"/>
              <a:cs typeface="Noto Nastaliq Urdu" panose="020B0502040504020204" pitchFamily="34" charset="-78"/>
            </a:endParaRPr>
          </a:p>
          <a:p>
            <a:pPr algn="ctr">
              <a:lnSpc>
                <a:spcPct val="150000"/>
              </a:lnSpc>
            </a:pPr>
            <a:endParaRPr kumimoji="1" lang="en-US" altLang="zh-TW" sz="3600" dirty="0">
              <a:solidFill>
                <a:schemeClr val="tx1"/>
              </a:solidFill>
              <a:latin typeface="Noto Nastaliq Urdu" panose="020B0502040504020204" pitchFamily="34" charset="-78"/>
              <a:cs typeface="Noto Nastaliq Urdu" panose="020B0502040504020204" pitchFamily="34" charset="-78"/>
            </a:endParaRPr>
          </a:p>
          <a:p>
            <a:pPr algn="ctr">
              <a:lnSpc>
                <a:spcPct val="150000"/>
              </a:lnSpc>
            </a:pPr>
            <a:r>
              <a:rPr kumimoji="1" lang="zh-CN" altLang="en-US" sz="3600" dirty="0">
                <a:solidFill>
                  <a:schemeClr val="tx1"/>
                </a:solidFill>
                <a:latin typeface="Noto Nastaliq Urdu" panose="020B0502040504020204" pitchFamily="34" charset="-78"/>
                <a:cs typeface="Noto Nastaliq Urdu" panose="020B0502040504020204" pitchFamily="34" charset="-78"/>
              </a:rPr>
              <a:t>的頭像圖檔</a:t>
            </a:r>
            <a:endParaRPr kumimoji="1" lang="zh-TW" altLang="en-US" sz="3600" dirty="0">
              <a:solidFill>
                <a:schemeClr val="tx1"/>
              </a:solidFill>
              <a:latin typeface="Noto Nastaliq Urdu" panose="020B0502040504020204" pitchFamily="34" charset="-78"/>
              <a:cs typeface="Noto Nastaliq Urdu" panose="020B0502040504020204" pitchFamily="34" charset="-78"/>
            </a:endParaRPr>
          </a:p>
        </p:txBody>
      </p:sp>
      <p:sp>
        <p:nvSpPr>
          <p:cNvPr id="11" name="矩形 10">
            <a:extLst>
              <a:ext uri="{FF2B5EF4-FFF2-40B4-BE49-F238E27FC236}">
                <a16:creationId xmlns:a16="http://schemas.microsoft.com/office/drawing/2014/main" id="{34A90FC8-3870-0D44-9C70-5A9B68966AD5}"/>
              </a:ext>
            </a:extLst>
          </p:cNvPr>
          <p:cNvSpPr/>
          <p:nvPr/>
        </p:nvSpPr>
        <p:spPr>
          <a:xfrm>
            <a:off x="5463115" y="1366961"/>
            <a:ext cx="3935693" cy="2062039"/>
          </a:xfrm>
          <a:prstGeom prst="rect">
            <a:avLst/>
          </a:prstGeom>
        </p:spPr>
        <p:txBody>
          <a:bodyPr wrap="none">
            <a:spAutoFit/>
          </a:bodyPr>
          <a:lstStyle/>
          <a:p>
            <a:pPr>
              <a:lnSpc>
                <a:spcPct val="150000"/>
              </a:lnSpc>
            </a:pPr>
            <a:r>
              <a:rPr lang="en-US" altLang="zh-TW" sz="9600" b="1" i="1" dirty="0">
                <a:solidFill>
                  <a:schemeClr val="dk1"/>
                </a:solidFill>
                <a:latin typeface="Roboto Black" pitchFamily="2" charset="0"/>
                <a:ea typeface="Roboto Black" pitchFamily="2" charset="0"/>
              </a:rPr>
              <a:t>240 </a:t>
            </a:r>
            <a:r>
              <a:rPr lang="en-US" altLang="zh-TW" sz="9600" b="1" i="1" dirty="0" err="1">
                <a:solidFill>
                  <a:schemeClr val="dk1"/>
                </a:solidFill>
                <a:latin typeface="Roboto Black" pitchFamily="2" charset="0"/>
                <a:ea typeface="Roboto Black" pitchFamily="2" charset="0"/>
              </a:rPr>
              <a:t>dp</a:t>
            </a:r>
            <a:endParaRPr lang="zh-TW" altLang="en-US" sz="9600" b="1" i="1" dirty="0">
              <a:latin typeface="Roboto Black" pitchFamily="2" charset="0"/>
            </a:endParaRPr>
          </a:p>
        </p:txBody>
      </p:sp>
    </p:spTree>
    <p:extLst>
      <p:ext uri="{BB962C8B-B14F-4D97-AF65-F5344CB8AC3E}">
        <p14:creationId xmlns:p14="http://schemas.microsoft.com/office/powerpoint/2010/main" val="3372259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F0D80B-074C-FD43-8A75-185F56681D50}"/>
              </a:ext>
            </a:extLst>
          </p:cNvPr>
          <p:cNvSpPr>
            <a:spLocks noGrp="1"/>
          </p:cNvSpPr>
          <p:nvPr>
            <p:ph type="title"/>
          </p:nvPr>
        </p:nvSpPr>
        <p:spPr/>
        <p:txBody>
          <a:bodyPr/>
          <a:lstStyle/>
          <a:p>
            <a:r>
              <a:rPr kumimoji="1" lang="zh-CN" altLang="en-US" dirty="0">
                <a:latin typeface="Roboto Medium" pitchFamily="2" charset="0"/>
              </a:rPr>
              <a:t>把你的答案寫在這</a:t>
            </a:r>
            <a:endParaRPr kumimoji="1" lang="zh-TW" altLang="en-US" dirty="0">
              <a:latin typeface="Roboto Medium" pitchFamily="2" charset="0"/>
            </a:endParaRPr>
          </a:p>
        </p:txBody>
      </p:sp>
    </p:spTree>
    <p:extLst>
      <p:ext uri="{BB962C8B-B14F-4D97-AF65-F5344CB8AC3E}">
        <p14:creationId xmlns:p14="http://schemas.microsoft.com/office/powerpoint/2010/main" val="212944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61C1D1-2197-4D4E-85D0-DEC4E7D5DAC3}"/>
              </a:ext>
            </a:extLst>
          </p:cNvPr>
          <p:cNvSpPr>
            <a:spLocks noGrp="1"/>
          </p:cNvSpPr>
          <p:nvPr>
            <p:ph type="title"/>
          </p:nvPr>
        </p:nvSpPr>
        <p:spPr/>
        <p:txBody>
          <a:bodyPr/>
          <a:lstStyle/>
          <a:p>
            <a:r>
              <a:rPr kumimoji="1" lang="en-US" altLang="zh-TW" dirty="0" err="1"/>
              <a:t>resourses</a:t>
            </a:r>
            <a:endParaRPr kumimoji="1" lang="zh-TW" altLang="en-US" dirty="0"/>
          </a:p>
        </p:txBody>
      </p:sp>
      <p:sp>
        <p:nvSpPr>
          <p:cNvPr id="3" name="內容版面配置區 2">
            <a:extLst>
              <a:ext uri="{FF2B5EF4-FFF2-40B4-BE49-F238E27FC236}">
                <a16:creationId xmlns:a16="http://schemas.microsoft.com/office/drawing/2014/main" id="{1CA9406A-6410-D840-9677-F7B97F583710}"/>
              </a:ext>
            </a:extLst>
          </p:cNvPr>
          <p:cNvSpPr>
            <a:spLocks noGrp="1"/>
          </p:cNvSpPr>
          <p:nvPr>
            <p:ph idx="1"/>
          </p:nvPr>
        </p:nvSpPr>
        <p:spPr/>
        <p:txBody>
          <a:bodyPr/>
          <a:lstStyle/>
          <a:p>
            <a:r>
              <a:rPr kumimoji="1" lang="en-US" altLang="zh-TW" dirty="0">
                <a:hlinkClick r:id="rId2"/>
              </a:rPr>
              <a:t>https://medium.com/uxabc/understanding-ui-units-8acdc0575388</a:t>
            </a:r>
            <a:endParaRPr kumimoji="1" lang="en-US" altLang="zh-TW" dirty="0"/>
          </a:p>
          <a:p>
            <a:r>
              <a:rPr kumimoji="1" lang="en-US" altLang="zh-TW" dirty="0">
                <a:hlinkClick r:id="rId3"/>
              </a:rPr>
              <a:t>http://ppi.0123456789.tw</a:t>
            </a:r>
            <a:endParaRPr kumimoji="1" lang="en-US" altLang="zh-TW" dirty="0"/>
          </a:p>
          <a:p>
            <a:r>
              <a:rPr kumimoji="1" lang="en-US" altLang="zh-TW" dirty="0">
                <a:hlinkClick r:id="rId4"/>
              </a:rPr>
              <a:t>http://iosres.com</a:t>
            </a:r>
            <a:endParaRPr kumimoji="1" lang="en-US" altLang="zh-TW" dirty="0"/>
          </a:p>
          <a:p>
            <a:r>
              <a:rPr kumimoji="1" lang="en-US" altLang="zh-TW" dirty="0">
                <a:hlinkClick r:id="rId5"/>
              </a:rPr>
              <a:t>https://material.io/tools/devices/</a:t>
            </a:r>
            <a:endParaRPr kumimoji="1" lang="en-US" altLang="zh-TW" dirty="0"/>
          </a:p>
          <a:p>
            <a:r>
              <a:rPr kumimoji="1" lang="en-US" altLang="zh-TW" dirty="0">
                <a:hlinkClick r:id="rId6"/>
              </a:rPr>
              <a:t>https://blog.specctr.com/pixels-physical-vs-logical-c84710199d62</a:t>
            </a:r>
            <a:endParaRPr kumimoji="1" lang="en-US" altLang="zh-TW" dirty="0"/>
          </a:p>
          <a:p>
            <a:endParaRPr kumimoji="1" lang="zh-TW" altLang="en-US" dirty="0"/>
          </a:p>
        </p:txBody>
      </p:sp>
    </p:spTree>
    <p:extLst>
      <p:ext uri="{BB962C8B-B14F-4D97-AF65-F5344CB8AC3E}">
        <p14:creationId xmlns:p14="http://schemas.microsoft.com/office/powerpoint/2010/main" val="2464267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BE8AD8-FD7A-364A-ACEA-2A8AB7849F4B}"/>
              </a:ext>
            </a:extLst>
          </p:cNvPr>
          <p:cNvSpPr>
            <a:spLocks noGrp="1"/>
          </p:cNvSpPr>
          <p:nvPr>
            <p:ph type="title"/>
          </p:nvPr>
        </p:nvSpPr>
        <p:spPr>
          <a:xfrm>
            <a:off x="1024128" y="585216"/>
            <a:ext cx="5929122" cy="1499616"/>
          </a:xfrm>
        </p:spPr>
        <p:txBody>
          <a:bodyPr/>
          <a:lstStyle/>
          <a:p>
            <a:r>
              <a:rPr kumimoji="1" lang="zh-CN" altLang="en-US" spc="600" dirty="0"/>
              <a:t>簡易設計流程</a:t>
            </a:r>
            <a:endParaRPr kumimoji="1" lang="zh-TW" altLang="en-US" spc="600" dirty="0"/>
          </a:p>
        </p:txBody>
      </p:sp>
      <p:cxnSp>
        <p:nvCxnSpPr>
          <p:cNvPr id="5" name="直線箭頭接點 4">
            <a:extLst>
              <a:ext uri="{FF2B5EF4-FFF2-40B4-BE49-F238E27FC236}">
                <a16:creationId xmlns:a16="http://schemas.microsoft.com/office/drawing/2014/main" id="{BAB64A2C-DDC8-7145-BBA7-AB4B780C6301}"/>
              </a:ext>
            </a:extLst>
          </p:cNvPr>
          <p:cNvCxnSpPr>
            <a:cxnSpLocks/>
          </p:cNvCxnSpPr>
          <p:nvPr/>
        </p:nvCxnSpPr>
        <p:spPr>
          <a:xfrm>
            <a:off x="1024128" y="3429000"/>
            <a:ext cx="10621772" cy="0"/>
          </a:xfrm>
          <a:prstGeom prst="straightConnector1">
            <a:avLst/>
          </a:prstGeom>
          <a:ln w="152400">
            <a:tailEnd type="triangle"/>
          </a:ln>
        </p:spPr>
        <p:style>
          <a:lnRef idx="1">
            <a:schemeClr val="accent1"/>
          </a:lnRef>
          <a:fillRef idx="0">
            <a:schemeClr val="accent1"/>
          </a:fillRef>
          <a:effectRef idx="0">
            <a:schemeClr val="accent1"/>
          </a:effectRef>
          <a:fontRef idx="minor">
            <a:schemeClr val="tx1"/>
          </a:fontRef>
        </p:style>
      </p:cxnSp>
      <p:sp>
        <p:nvSpPr>
          <p:cNvPr id="6" name="橢圓 5">
            <a:extLst>
              <a:ext uri="{FF2B5EF4-FFF2-40B4-BE49-F238E27FC236}">
                <a16:creationId xmlns:a16="http://schemas.microsoft.com/office/drawing/2014/main" id="{2D2A90F2-4EEF-D045-8E6C-8C127270F149}"/>
              </a:ext>
            </a:extLst>
          </p:cNvPr>
          <p:cNvSpPr/>
          <p:nvPr/>
        </p:nvSpPr>
        <p:spPr>
          <a:xfrm>
            <a:off x="2540000" y="3263900"/>
            <a:ext cx="330200" cy="330200"/>
          </a:xfrm>
          <a:prstGeom prst="ellipse">
            <a:avLst/>
          </a:prstGeom>
          <a:solidFill>
            <a:schemeClr val="bg1"/>
          </a:solidFill>
          <a:ln w="152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橢圓 6">
            <a:extLst>
              <a:ext uri="{FF2B5EF4-FFF2-40B4-BE49-F238E27FC236}">
                <a16:creationId xmlns:a16="http://schemas.microsoft.com/office/drawing/2014/main" id="{34AC0B8E-0723-844E-B65B-0F247CA7CE61}"/>
              </a:ext>
            </a:extLst>
          </p:cNvPr>
          <p:cNvSpPr/>
          <p:nvPr/>
        </p:nvSpPr>
        <p:spPr>
          <a:xfrm>
            <a:off x="4902200" y="3263900"/>
            <a:ext cx="330200" cy="330200"/>
          </a:xfrm>
          <a:prstGeom prst="ellipse">
            <a:avLst/>
          </a:prstGeom>
          <a:solidFill>
            <a:schemeClr val="bg1"/>
          </a:solidFill>
          <a:ln w="152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橢圓 8">
            <a:extLst>
              <a:ext uri="{FF2B5EF4-FFF2-40B4-BE49-F238E27FC236}">
                <a16:creationId xmlns:a16="http://schemas.microsoft.com/office/drawing/2014/main" id="{C74AF8BD-3DF8-1342-8485-1481FA8DF2BE}"/>
              </a:ext>
            </a:extLst>
          </p:cNvPr>
          <p:cNvSpPr/>
          <p:nvPr/>
        </p:nvSpPr>
        <p:spPr>
          <a:xfrm>
            <a:off x="8274050" y="3263900"/>
            <a:ext cx="330200" cy="330200"/>
          </a:xfrm>
          <a:prstGeom prst="ellipse">
            <a:avLst/>
          </a:prstGeom>
          <a:solidFill>
            <a:schemeClr val="bg1"/>
          </a:solidFill>
          <a:ln w="152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標題 1">
            <a:extLst>
              <a:ext uri="{FF2B5EF4-FFF2-40B4-BE49-F238E27FC236}">
                <a16:creationId xmlns:a16="http://schemas.microsoft.com/office/drawing/2014/main" id="{EB0E9481-8785-3647-8EF7-96A0877BAB2F}"/>
              </a:ext>
            </a:extLst>
          </p:cNvPr>
          <p:cNvSpPr txBox="1">
            <a:spLocks/>
          </p:cNvSpPr>
          <p:nvPr/>
        </p:nvSpPr>
        <p:spPr>
          <a:xfrm>
            <a:off x="413639" y="4060317"/>
            <a:ext cx="2614422" cy="57683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kumimoji="1" lang="zh-CN" altLang="en-US" sz="3200" spc="600" dirty="0"/>
              <a:t>查裝置密度</a:t>
            </a:r>
            <a:endParaRPr kumimoji="1" lang="zh-TW" altLang="en-US" sz="3200" spc="600" dirty="0"/>
          </a:p>
        </p:txBody>
      </p:sp>
      <p:sp>
        <p:nvSpPr>
          <p:cNvPr id="11" name="標題 1">
            <a:extLst>
              <a:ext uri="{FF2B5EF4-FFF2-40B4-BE49-F238E27FC236}">
                <a16:creationId xmlns:a16="http://schemas.microsoft.com/office/drawing/2014/main" id="{4EC7085C-E6CB-F146-90D7-248151432DC9}"/>
              </a:ext>
            </a:extLst>
          </p:cNvPr>
          <p:cNvSpPr txBox="1">
            <a:spLocks/>
          </p:cNvSpPr>
          <p:nvPr/>
        </p:nvSpPr>
        <p:spPr>
          <a:xfrm>
            <a:off x="4902200" y="2385949"/>
            <a:ext cx="1218311" cy="57683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kumimoji="1" lang="zh-CN" altLang="en-US" sz="3200" spc="600" dirty="0"/>
              <a:t>設計</a:t>
            </a:r>
            <a:endParaRPr kumimoji="1" lang="zh-TW" altLang="en-US" sz="3200" spc="600" dirty="0"/>
          </a:p>
        </p:txBody>
      </p:sp>
      <p:sp>
        <p:nvSpPr>
          <p:cNvPr id="12" name="標題 1">
            <a:extLst>
              <a:ext uri="{FF2B5EF4-FFF2-40B4-BE49-F238E27FC236}">
                <a16:creationId xmlns:a16="http://schemas.microsoft.com/office/drawing/2014/main" id="{5F6EE5E1-F01A-AD4B-9D3E-721BF879282D}"/>
              </a:ext>
            </a:extLst>
          </p:cNvPr>
          <p:cNvSpPr txBox="1">
            <a:spLocks/>
          </p:cNvSpPr>
          <p:nvPr/>
        </p:nvSpPr>
        <p:spPr>
          <a:xfrm>
            <a:off x="8274050" y="4024376"/>
            <a:ext cx="3340100" cy="612775"/>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nSpc>
                <a:spcPct val="100000"/>
              </a:lnSpc>
            </a:pPr>
            <a:r>
              <a:rPr kumimoji="1" lang="zh-CN" altLang="en-US" sz="2400" spc="600" dirty="0"/>
              <a:t>依照密度縮放輸出</a:t>
            </a:r>
            <a:endParaRPr kumimoji="1" lang="zh-TW" altLang="en-US" sz="2400" spc="600" dirty="0"/>
          </a:p>
        </p:txBody>
      </p:sp>
    </p:spTree>
    <p:extLst>
      <p:ext uri="{BB962C8B-B14F-4D97-AF65-F5344CB8AC3E}">
        <p14:creationId xmlns:p14="http://schemas.microsoft.com/office/powerpoint/2010/main" val="1151386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A7AB1AB-7BBB-1944-8C42-3F9338A1333F}"/>
              </a:ext>
            </a:extLst>
          </p:cNvPr>
          <p:cNvSpPr>
            <a:spLocks noGrp="1"/>
          </p:cNvSpPr>
          <p:nvPr>
            <p:ph type="title"/>
          </p:nvPr>
        </p:nvSpPr>
        <p:spPr/>
        <p:txBody>
          <a:bodyPr>
            <a:normAutofit/>
          </a:bodyPr>
          <a:lstStyle/>
          <a:p>
            <a:r>
              <a:rPr lang="en-US" altLang="zh-TW" dirty="0">
                <a:latin typeface="Roboto Medium" pitchFamily="2" charset="0"/>
                <a:ea typeface="Roboto Medium" pitchFamily="2" charset="0"/>
              </a:rPr>
              <a:t>Responsive layout grid</a:t>
            </a:r>
            <a:endParaRPr kumimoji="1" lang="zh-TW" altLang="en-US" dirty="0">
              <a:latin typeface="Roboto Medium" pitchFamily="2" charset="0"/>
            </a:endParaRPr>
          </a:p>
        </p:txBody>
      </p:sp>
      <p:sp>
        <p:nvSpPr>
          <p:cNvPr id="5" name="文字版面配置區 4">
            <a:extLst>
              <a:ext uri="{FF2B5EF4-FFF2-40B4-BE49-F238E27FC236}">
                <a16:creationId xmlns:a16="http://schemas.microsoft.com/office/drawing/2014/main" id="{D2FCD58D-1262-3C4E-9821-B772A71504DA}"/>
              </a:ext>
            </a:extLst>
          </p:cNvPr>
          <p:cNvSpPr>
            <a:spLocks noGrp="1"/>
          </p:cNvSpPr>
          <p:nvPr>
            <p:ph type="body" idx="1"/>
          </p:nvPr>
        </p:nvSpPr>
        <p:spPr/>
        <p:txBody>
          <a:bodyPr/>
          <a:lstStyle/>
          <a:p>
            <a:endParaRPr kumimoji="1" lang="zh-TW" altLang="en-US"/>
          </a:p>
        </p:txBody>
      </p:sp>
    </p:spTree>
    <p:extLst>
      <p:ext uri="{BB962C8B-B14F-4D97-AF65-F5344CB8AC3E}">
        <p14:creationId xmlns:p14="http://schemas.microsoft.com/office/powerpoint/2010/main" val="386024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圖片 7">
            <a:extLst>
              <a:ext uri="{FF2B5EF4-FFF2-40B4-BE49-F238E27FC236}">
                <a16:creationId xmlns:a16="http://schemas.microsoft.com/office/drawing/2014/main" id="{F7C14AE3-2EAC-AE45-B2FE-03DD38F8C685}"/>
              </a:ext>
            </a:extLst>
          </p:cNvPr>
          <p:cNvPicPr>
            <a:picLocks noChangeAspect="1"/>
          </p:cNvPicPr>
          <p:nvPr/>
        </p:nvPicPr>
        <p:blipFill>
          <a:blip r:embed="rId2"/>
          <a:stretch>
            <a:fillRect/>
          </a:stretch>
        </p:blipFill>
        <p:spPr>
          <a:xfrm>
            <a:off x="4654984" y="1597489"/>
            <a:ext cx="6896936" cy="3663997"/>
          </a:xfrm>
          <a:prstGeom prst="rect">
            <a:avLst/>
          </a:prstGeom>
        </p:spPr>
      </p:pic>
      <p:cxnSp>
        <p:nvCxnSpPr>
          <p:cNvPr id="21" name="Straight Connector 20">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B0E06B87-E65A-0442-8524-62CAF0E4E5E3}"/>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altLang="zh-TW" sz="3600" dirty="0"/>
              <a:t>UI regions</a:t>
            </a:r>
            <a:endParaRPr kumimoji="1" lang="en-US" altLang="zh-TW" sz="3600" spc="200" dirty="0"/>
          </a:p>
        </p:txBody>
      </p:sp>
    </p:spTree>
    <p:extLst>
      <p:ext uri="{BB962C8B-B14F-4D97-AF65-F5344CB8AC3E}">
        <p14:creationId xmlns:p14="http://schemas.microsoft.com/office/powerpoint/2010/main" val="4203319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46D9D8-B970-F049-8C07-47585917C4A3}"/>
              </a:ext>
            </a:extLst>
          </p:cNvPr>
          <p:cNvSpPr>
            <a:spLocks noGrp="1"/>
          </p:cNvSpPr>
          <p:nvPr>
            <p:ph type="title"/>
          </p:nvPr>
        </p:nvSpPr>
        <p:spPr/>
        <p:txBody>
          <a:bodyPr>
            <a:normAutofit/>
          </a:bodyPr>
          <a:lstStyle/>
          <a:p>
            <a:r>
              <a:rPr lang="en-US" altLang="zh-TW" dirty="0">
                <a:latin typeface="Roboto Medium" pitchFamily="2" charset="0"/>
                <a:ea typeface="Roboto Medium" pitchFamily="2" charset="0"/>
              </a:rPr>
              <a:t>Columns, gutters, and margins </a:t>
            </a:r>
            <a:endParaRPr kumimoji="1" lang="zh-TW" altLang="en-US" dirty="0">
              <a:latin typeface="Roboto Medium" pitchFamily="2" charset="0"/>
            </a:endParaRPr>
          </a:p>
        </p:txBody>
      </p:sp>
      <p:pic>
        <p:nvPicPr>
          <p:cNvPr id="4" name="圖片 3">
            <a:extLst>
              <a:ext uri="{FF2B5EF4-FFF2-40B4-BE49-F238E27FC236}">
                <a16:creationId xmlns:a16="http://schemas.microsoft.com/office/drawing/2014/main" id="{27FF4339-E3DE-594F-BE64-B76DAEF3FB27}"/>
              </a:ext>
            </a:extLst>
          </p:cNvPr>
          <p:cNvPicPr>
            <a:picLocks noChangeAspect="1"/>
          </p:cNvPicPr>
          <p:nvPr/>
        </p:nvPicPr>
        <p:blipFill>
          <a:blip r:embed="rId2"/>
          <a:stretch>
            <a:fillRect/>
          </a:stretch>
        </p:blipFill>
        <p:spPr>
          <a:xfrm>
            <a:off x="1024128" y="2340279"/>
            <a:ext cx="9035440" cy="4517721"/>
          </a:xfrm>
          <a:prstGeom prst="rect">
            <a:avLst/>
          </a:prstGeom>
        </p:spPr>
      </p:pic>
    </p:spTree>
    <p:extLst>
      <p:ext uri="{BB962C8B-B14F-4D97-AF65-F5344CB8AC3E}">
        <p14:creationId xmlns:p14="http://schemas.microsoft.com/office/powerpoint/2010/main" val="3354546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7ECD09-99A5-6741-8A08-070453FF6767}"/>
              </a:ext>
            </a:extLst>
          </p:cNvPr>
          <p:cNvSpPr>
            <a:spLocks noGrp="1"/>
          </p:cNvSpPr>
          <p:nvPr>
            <p:ph type="ctrTitle"/>
          </p:nvPr>
        </p:nvSpPr>
        <p:spPr/>
        <p:txBody>
          <a:bodyPr/>
          <a:lstStyle/>
          <a:p>
            <a:r>
              <a:rPr kumimoji="1" lang="en-US" altLang="zh-TW" dirty="0"/>
              <a:t>AODBE XD CAN….</a:t>
            </a:r>
            <a:endParaRPr kumimoji="1" lang="zh-TW" altLang="en-US" dirty="0"/>
          </a:p>
        </p:txBody>
      </p:sp>
      <p:sp>
        <p:nvSpPr>
          <p:cNvPr id="3" name="副標題 2">
            <a:extLst>
              <a:ext uri="{FF2B5EF4-FFF2-40B4-BE49-F238E27FC236}">
                <a16:creationId xmlns:a16="http://schemas.microsoft.com/office/drawing/2014/main" id="{A8C142F2-8343-F64D-ABF4-9FEDCD33ADEA}"/>
              </a:ext>
            </a:extLst>
          </p:cNvPr>
          <p:cNvSpPr>
            <a:spLocks noGrp="1"/>
          </p:cNvSpPr>
          <p:nvPr>
            <p:ph type="subTitle" idx="1"/>
          </p:nvPr>
        </p:nvSpPr>
        <p:spPr/>
        <p:txBody>
          <a:bodyPr/>
          <a:lstStyle/>
          <a:p>
            <a:endParaRPr kumimoji="1" lang="zh-TW" altLang="en-US"/>
          </a:p>
        </p:txBody>
      </p:sp>
      <p:sp>
        <p:nvSpPr>
          <p:cNvPr id="4" name="文字方塊 3">
            <a:extLst>
              <a:ext uri="{FF2B5EF4-FFF2-40B4-BE49-F238E27FC236}">
                <a16:creationId xmlns:a16="http://schemas.microsoft.com/office/drawing/2014/main" id="{48F85139-2F50-F74E-8EC2-F3DF126C002F}"/>
              </a:ext>
            </a:extLst>
          </p:cNvPr>
          <p:cNvSpPr txBox="1"/>
          <p:nvPr/>
        </p:nvSpPr>
        <p:spPr>
          <a:xfrm>
            <a:off x="927100" y="1604077"/>
            <a:ext cx="10653494" cy="1824923"/>
          </a:xfrm>
          <a:prstGeom prst="rect">
            <a:avLst/>
          </a:prstGeom>
          <a:noFill/>
        </p:spPr>
        <p:txBody>
          <a:bodyPr wrap="none" rtlCol="0">
            <a:spAutoFit/>
          </a:bodyPr>
          <a:lstStyle/>
          <a:p>
            <a:pPr marL="742950" indent="-742950">
              <a:lnSpc>
                <a:spcPct val="150000"/>
              </a:lnSpc>
              <a:buFont typeface="+mj-lt"/>
              <a:buAutoNum type="arabicPeriod"/>
            </a:pPr>
            <a:r>
              <a:rPr kumimoji="1" lang="en-US" altLang="zh-TW" sz="4000" dirty="0">
                <a:solidFill>
                  <a:schemeClr val="bg1"/>
                </a:solidFill>
              </a:rPr>
              <a:t>PROTOTYPING</a:t>
            </a:r>
          </a:p>
          <a:p>
            <a:pPr marL="742950" indent="-742950">
              <a:lnSpc>
                <a:spcPct val="150000"/>
              </a:lnSpc>
              <a:buFont typeface="+mj-lt"/>
              <a:buAutoNum type="arabicPeriod"/>
            </a:pPr>
            <a:r>
              <a:rPr kumimoji="1" lang="en-US" altLang="zh-TW" sz="4000" dirty="0">
                <a:solidFill>
                  <a:schemeClr val="bg1"/>
                </a:solidFill>
              </a:rPr>
              <a:t>EXPORT UI ASSETS FOR DEVELPOERS</a:t>
            </a:r>
          </a:p>
        </p:txBody>
      </p:sp>
    </p:spTree>
    <p:extLst>
      <p:ext uri="{BB962C8B-B14F-4D97-AF65-F5344CB8AC3E}">
        <p14:creationId xmlns:p14="http://schemas.microsoft.com/office/powerpoint/2010/main" val="4228181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68BA56-8C12-804C-B6CC-94ED736FEBB5}"/>
              </a:ext>
            </a:extLst>
          </p:cNvPr>
          <p:cNvSpPr>
            <a:spLocks noGrp="1"/>
          </p:cNvSpPr>
          <p:nvPr>
            <p:ph type="title"/>
          </p:nvPr>
        </p:nvSpPr>
        <p:spPr/>
        <p:txBody>
          <a:bodyPr/>
          <a:lstStyle/>
          <a:p>
            <a:endParaRPr kumimoji="1" lang="zh-TW" altLang="en-US"/>
          </a:p>
        </p:txBody>
      </p:sp>
    </p:spTree>
    <p:extLst>
      <p:ext uri="{BB962C8B-B14F-4D97-AF65-F5344CB8AC3E}">
        <p14:creationId xmlns:p14="http://schemas.microsoft.com/office/powerpoint/2010/main" val="1546097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918C30-873F-EB45-878C-D984A54B838C}"/>
              </a:ext>
            </a:extLst>
          </p:cNvPr>
          <p:cNvSpPr>
            <a:spLocks noGrp="1"/>
          </p:cNvSpPr>
          <p:nvPr>
            <p:ph type="title"/>
          </p:nvPr>
        </p:nvSpPr>
        <p:spPr/>
        <p:txBody>
          <a:bodyPr/>
          <a:lstStyle/>
          <a:p>
            <a:endParaRPr kumimoji="1" lang="zh-TW" altLang="en-US"/>
          </a:p>
        </p:txBody>
      </p:sp>
    </p:spTree>
    <p:extLst>
      <p:ext uri="{BB962C8B-B14F-4D97-AF65-F5344CB8AC3E}">
        <p14:creationId xmlns:p14="http://schemas.microsoft.com/office/powerpoint/2010/main" val="3601336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7ECD09-99A5-6741-8A08-070453FF6767}"/>
              </a:ext>
            </a:extLst>
          </p:cNvPr>
          <p:cNvSpPr>
            <a:spLocks noGrp="1"/>
          </p:cNvSpPr>
          <p:nvPr>
            <p:ph type="ctrTitle"/>
          </p:nvPr>
        </p:nvSpPr>
        <p:spPr/>
        <p:txBody>
          <a:bodyPr/>
          <a:lstStyle/>
          <a:p>
            <a:r>
              <a:rPr kumimoji="1" lang="en-US" altLang="zh-TW" dirty="0"/>
              <a:t>AODBE XD CAN….</a:t>
            </a:r>
            <a:endParaRPr kumimoji="1" lang="zh-TW" altLang="en-US" dirty="0"/>
          </a:p>
        </p:txBody>
      </p:sp>
      <p:sp>
        <p:nvSpPr>
          <p:cNvPr id="3" name="副標題 2">
            <a:extLst>
              <a:ext uri="{FF2B5EF4-FFF2-40B4-BE49-F238E27FC236}">
                <a16:creationId xmlns:a16="http://schemas.microsoft.com/office/drawing/2014/main" id="{A8C142F2-8343-F64D-ABF4-9FEDCD33ADEA}"/>
              </a:ext>
            </a:extLst>
          </p:cNvPr>
          <p:cNvSpPr>
            <a:spLocks noGrp="1"/>
          </p:cNvSpPr>
          <p:nvPr>
            <p:ph type="subTitle" idx="1"/>
          </p:nvPr>
        </p:nvSpPr>
        <p:spPr/>
        <p:txBody>
          <a:bodyPr/>
          <a:lstStyle/>
          <a:p>
            <a:endParaRPr kumimoji="1" lang="zh-TW" altLang="en-US"/>
          </a:p>
        </p:txBody>
      </p:sp>
      <p:sp>
        <p:nvSpPr>
          <p:cNvPr id="4" name="文字方塊 3">
            <a:extLst>
              <a:ext uri="{FF2B5EF4-FFF2-40B4-BE49-F238E27FC236}">
                <a16:creationId xmlns:a16="http://schemas.microsoft.com/office/drawing/2014/main" id="{48F85139-2F50-F74E-8EC2-F3DF126C002F}"/>
              </a:ext>
            </a:extLst>
          </p:cNvPr>
          <p:cNvSpPr txBox="1"/>
          <p:nvPr/>
        </p:nvSpPr>
        <p:spPr>
          <a:xfrm>
            <a:off x="927100" y="1604077"/>
            <a:ext cx="10653494" cy="1824923"/>
          </a:xfrm>
          <a:prstGeom prst="rect">
            <a:avLst/>
          </a:prstGeom>
          <a:noFill/>
        </p:spPr>
        <p:txBody>
          <a:bodyPr wrap="none" rtlCol="0">
            <a:spAutoFit/>
          </a:bodyPr>
          <a:lstStyle/>
          <a:p>
            <a:pPr marL="742950" indent="-742950">
              <a:lnSpc>
                <a:spcPct val="150000"/>
              </a:lnSpc>
              <a:buFont typeface="+mj-lt"/>
              <a:buAutoNum type="arabicPeriod"/>
            </a:pPr>
            <a:r>
              <a:rPr kumimoji="1" lang="en-US" altLang="zh-TW" sz="4000" dirty="0">
                <a:solidFill>
                  <a:schemeClr val="bg1"/>
                </a:solidFill>
              </a:rPr>
              <a:t>PROTOTYPING</a:t>
            </a:r>
          </a:p>
          <a:p>
            <a:pPr marL="742950" indent="-742950">
              <a:lnSpc>
                <a:spcPct val="150000"/>
              </a:lnSpc>
              <a:buFont typeface="+mj-lt"/>
              <a:buAutoNum type="arabicPeriod"/>
            </a:pPr>
            <a:r>
              <a:rPr kumimoji="1" lang="en-US" altLang="zh-TW" sz="4000" dirty="0">
                <a:solidFill>
                  <a:schemeClr val="bg1"/>
                </a:solidFill>
              </a:rPr>
              <a:t>EXPORT UI ASSETS FOR DEVELPOERS</a:t>
            </a:r>
          </a:p>
        </p:txBody>
      </p:sp>
    </p:spTree>
    <p:extLst>
      <p:ext uri="{BB962C8B-B14F-4D97-AF65-F5344CB8AC3E}">
        <p14:creationId xmlns:p14="http://schemas.microsoft.com/office/powerpoint/2010/main" val="4184078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600"/>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FCE53DB-E288-3C4B-9823-5EDFBE0CBAD7}"/>
              </a:ext>
            </a:extLst>
          </p:cNvPr>
          <p:cNvPicPr>
            <a:picLocks noChangeAspect="1"/>
          </p:cNvPicPr>
          <p:nvPr/>
        </p:nvPicPr>
        <p:blipFill rotWithShape="1">
          <a:blip r:embed="rId2"/>
          <a:srcRect b="27671"/>
          <a:stretch/>
        </p:blipFill>
        <p:spPr>
          <a:xfrm>
            <a:off x="-551144" y="2617940"/>
            <a:ext cx="5490412" cy="4240060"/>
          </a:xfrm>
          <a:prstGeom prst="rect">
            <a:avLst/>
          </a:prstGeom>
        </p:spPr>
      </p:pic>
      <p:sp>
        <p:nvSpPr>
          <p:cNvPr id="10" name="橢圓圖說文字 9">
            <a:extLst>
              <a:ext uri="{FF2B5EF4-FFF2-40B4-BE49-F238E27FC236}">
                <a16:creationId xmlns:a16="http://schemas.microsoft.com/office/drawing/2014/main" id="{7FA2C6A8-204D-AA40-8B8C-42BDB6C59660}"/>
              </a:ext>
            </a:extLst>
          </p:cNvPr>
          <p:cNvSpPr/>
          <p:nvPr/>
        </p:nvSpPr>
        <p:spPr>
          <a:xfrm>
            <a:off x="3772420" y="248955"/>
            <a:ext cx="6956122" cy="4737970"/>
          </a:xfrm>
          <a:prstGeom prst="wedgeEllipseCallout">
            <a:avLst>
              <a:gd name="adj1" fmla="val -42243"/>
              <a:gd name="adj2" fmla="val 49028"/>
            </a:avLst>
          </a:prstGeom>
          <a:solidFill>
            <a:schemeClr val="bg1"/>
          </a:solidFill>
          <a:ln w="152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TW" altLang="en-US" sz="3600" dirty="0">
                <a:solidFill>
                  <a:schemeClr val="tx1"/>
                </a:solidFill>
                <a:latin typeface="Noto Nastaliq Urdu" panose="020B0502040504020204" pitchFamily="34" charset="-78"/>
                <a:cs typeface="Noto Nastaliq Urdu" panose="020B0502040504020204" pitchFamily="34" charset="-78"/>
              </a:rPr>
              <a:t>幫我弄一張</a:t>
            </a:r>
            <a:endParaRPr kumimoji="1" lang="en-US" altLang="zh-TW" sz="3600" dirty="0">
              <a:solidFill>
                <a:schemeClr val="tx1"/>
              </a:solidFill>
              <a:latin typeface="Noto Nastaliq Urdu" panose="020B0502040504020204" pitchFamily="34" charset="-78"/>
              <a:cs typeface="Noto Nastaliq Urdu" panose="020B0502040504020204" pitchFamily="34" charset="-78"/>
            </a:endParaRPr>
          </a:p>
          <a:p>
            <a:pPr algn="ctr">
              <a:lnSpc>
                <a:spcPct val="150000"/>
              </a:lnSpc>
            </a:pPr>
            <a:endParaRPr kumimoji="1" lang="en-US" altLang="zh-TW" sz="3600" dirty="0">
              <a:solidFill>
                <a:schemeClr val="tx1"/>
              </a:solidFill>
              <a:latin typeface="Noto Nastaliq Urdu" panose="020B0502040504020204" pitchFamily="34" charset="-78"/>
              <a:cs typeface="Noto Nastaliq Urdu" panose="020B0502040504020204" pitchFamily="34" charset="-78"/>
            </a:endParaRPr>
          </a:p>
          <a:p>
            <a:pPr algn="ctr">
              <a:lnSpc>
                <a:spcPct val="150000"/>
              </a:lnSpc>
            </a:pPr>
            <a:endParaRPr kumimoji="1" lang="en-US" altLang="zh-TW" sz="3600" dirty="0">
              <a:solidFill>
                <a:schemeClr val="tx1"/>
              </a:solidFill>
              <a:latin typeface="Noto Nastaliq Urdu" panose="020B0502040504020204" pitchFamily="34" charset="-78"/>
              <a:cs typeface="Noto Nastaliq Urdu" panose="020B0502040504020204" pitchFamily="34" charset="-78"/>
            </a:endParaRPr>
          </a:p>
          <a:p>
            <a:pPr algn="ctr">
              <a:lnSpc>
                <a:spcPct val="150000"/>
              </a:lnSpc>
            </a:pPr>
            <a:r>
              <a:rPr kumimoji="1" lang="zh-CN" altLang="en-US" sz="3600" dirty="0">
                <a:solidFill>
                  <a:schemeClr val="tx1"/>
                </a:solidFill>
                <a:latin typeface="Noto Nastaliq Urdu" panose="020B0502040504020204" pitchFamily="34" charset="-78"/>
                <a:cs typeface="Noto Nastaliq Urdu" panose="020B0502040504020204" pitchFamily="34" charset="-78"/>
              </a:rPr>
              <a:t>的頭像圖檔</a:t>
            </a:r>
            <a:endParaRPr kumimoji="1" lang="zh-TW" altLang="en-US" sz="3600" dirty="0">
              <a:solidFill>
                <a:schemeClr val="tx1"/>
              </a:solidFill>
              <a:latin typeface="Noto Nastaliq Urdu" panose="020B0502040504020204" pitchFamily="34" charset="-78"/>
              <a:cs typeface="Noto Nastaliq Urdu" panose="020B0502040504020204" pitchFamily="34" charset="-78"/>
            </a:endParaRPr>
          </a:p>
        </p:txBody>
      </p:sp>
      <p:sp>
        <p:nvSpPr>
          <p:cNvPr id="11" name="矩形 10">
            <a:extLst>
              <a:ext uri="{FF2B5EF4-FFF2-40B4-BE49-F238E27FC236}">
                <a16:creationId xmlns:a16="http://schemas.microsoft.com/office/drawing/2014/main" id="{34A90FC8-3870-0D44-9C70-5A9B68966AD5}"/>
              </a:ext>
            </a:extLst>
          </p:cNvPr>
          <p:cNvSpPr/>
          <p:nvPr/>
        </p:nvSpPr>
        <p:spPr>
          <a:xfrm>
            <a:off x="5463115" y="1366961"/>
            <a:ext cx="3935693" cy="2062039"/>
          </a:xfrm>
          <a:prstGeom prst="rect">
            <a:avLst/>
          </a:prstGeom>
        </p:spPr>
        <p:txBody>
          <a:bodyPr wrap="none">
            <a:spAutoFit/>
          </a:bodyPr>
          <a:lstStyle/>
          <a:p>
            <a:pPr>
              <a:lnSpc>
                <a:spcPct val="150000"/>
              </a:lnSpc>
            </a:pPr>
            <a:r>
              <a:rPr lang="en-US" altLang="zh-TW" sz="9600" b="1" i="1" dirty="0">
                <a:solidFill>
                  <a:schemeClr val="dk1"/>
                </a:solidFill>
                <a:latin typeface="Roboto Black" pitchFamily="2" charset="0"/>
                <a:ea typeface="Roboto Black" pitchFamily="2" charset="0"/>
              </a:rPr>
              <a:t>240 </a:t>
            </a:r>
            <a:r>
              <a:rPr lang="en-US" altLang="zh-TW" sz="9600" b="1" i="1" dirty="0" err="1">
                <a:solidFill>
                  <a:schemeClr val="dk1"/>
                </a:solidFill>
                <a:latin typeface="Roboto Black" pitchFamily="2" charset="0"/>
                <a:ea typeface="Roboto Black" pitchFamily="2" charset="0"/>
              </a:rPr>
              <a:t>dp</a:t>
            </a:r>
            <a:endParaRPr lang="zh-TW" altLang="en-US" sz="9600" b="1" i="1" dirty="0">
              <a:latin typeface="Roboto Black" pitchFamily="2" charset="0"/>
            </a:endParaRPr>
          </a:p>
        </p:txBody>
      </p:sp>
    </p:spTree>
    <p:extLst>
      <p:ext uri="{BB962C8B-B14F-4D97-AF65-F5344CB8AC3E}">
        <p14:creationId xmlns:p14="http://schemas.microsoft.com/office/powerpoint/2010/main" val="1538056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E25CB2D-2978-CE47-B5C9-B19A563B7E70}"/>
              </a:ext>
            </a:extLst>
          </p:cNvPr>
          <p:cNvPicPr>
            <a:picLocks noChangeAspect="1"/>
          </p:cNvPicPr>
          <p:nvPr/>
        </p:nvPicPr>
        <p:blipFill>
          <a:blip r:embed="rId2"/>
          <a:stretch>
            <a:fillRect/>
          </a:stretch>
        </p:blipFill>
        <p:spPr>
          <a:xfrm>
            <a:off x="2933700" y="1143000"/>
            <a:ext cx="6324600" cy="4572000"/>
          </a:xfrm>
          <a:prstGeom prst="rect">
            <a:avLst/>
          </a:prstGeom>
        </p:spPr>
      </p:pic>
    </p:spTree>
    <p:extLst>
      <p:ext uri="{BB962C8B-B14F-4D97-AF65-F5344CB8AC3E}">
        <p14:creationId xmlns:p14="http://schemas.microsoft.com/office/powerpoint/2010/main" val="2937984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76973EF-1575-EB42-9E06-77192CAD00B1}"/>
              </a:ext>
            </a:extLst>
          </p:cNvPr>
          <p:cNvPicPr>
            <a:picLocks noChangeAspect="1"/>
          </p:cNvPicPr>
          <p:nvPr/>
        </p:nvPicPr>
        <p:blipFill>
          <a:blip r:embed="rId2"/>
          <a:stretch>
            <a:fillRect/>
          </a:stretch>
        </p:blipFill>
        <p:spPr>
          <a:xfrm>
            <a:off x="3556000" y="1524000"/>
            <a:ext cx="5080000" cy="3810000"/>
          </a:xfrm>
          <a:prstGeom prst="rect">
            <a:avLst/>
          </a:prstGeom>
        </p:spPr>
      </p:pic>
    </p:spTree>
    <p:extLst>
      <p:ext uri="{BB962C8B-B14F-4D97-AF65-F5344CB8AC3E}">
        <p14:creationId xmlns:p14="http://schemas.microsoft.com/office/powerpoint/2010/main" val="1037851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B4135D1-6038-704B-9290-FE405D073F6B}"/>
              </a:ext>
            </a:extLst>
          </p:cNvPr>
          <p:cNvPicPr>
            <a:picLocks noChangeAspect="1"/>
          </p:cNvPicPr>
          <p:nvPr/>
        </p:nvPicPr>
        <p:blipFill>
          <a:blip r:embed="rId2"/>
          <a:stretch>
            <a:fillRect/>
          </a:stretch>
        </p:blipFill>
        <p:spPr>
          <a:xfrm>
            <a:off x="4000500" y="1447800"/>
            <a:ext cx="4191000" cy="3962400"/>
          </a:xfrm>
          <a:prstGeom prst="rect">
            <a:avLst/>
          </a:prstGeom>
        </p:spPr>
      </p:pic>
    </p:spTree>
    <p:extLst>
      <p:ext uri="{BB962C8B-B14F-4D97-AF65-F5344CB8AC3E}">
        <p14:creationId xmlns:p14="http://schemas.microsoft.com/office/powerpoint/2010/main" val="3011756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DF37679-426C-1A4A-80C4-D792930B4810}"/>
              </a:ext>
            </a:extLst>
          </p:cNvPr>
          <p:cNvPicPr>
            <a:picLocks noChangeAspect="1"/>
          </p:cNvPicPr>
          <p:nvPr/>
        </p:nvPicPr>
        <p:blipFill>
          <a:blip r:embed="rId2"/>
          <a:stretch>
            <a:fillRect/>
          </a:stretch>
        </p:blipFill>
        <p:spPr>
          <a:xfrm>
            <a:off x="3048000" y="1714500"/>
            <a:ext cx="6096000" cy="3429000"/>
          </a:xfrm>
          <a:prstGeom prst="rect">
            <a:avLst/>
          </a:prstGeom>
        </p:spPr>
      </p:pic>
    </p:spTree>
    <p:extLst>
      <p:ext uri="{BB962C8B-B14F-4D97-AF65-F5344CB8AC3E}">
        <p14:creationId xmlns:p14="http://schemas.microsoft.com/office/powerpoint/2010/main" val="29238624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要素">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要素</Template>
  <TotalTime>1390</TotalTime>
  <Words>707</Words>
  <Application>Microsoft Macintosh PowerPoint</Application>
  <PresentationFormat>寬螢幕</PresentationFormat>
  <Paragraphs>77</Paragraphs>
  <Slides>31</Slides>
  <Notes>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31</vt:i4>
      </vt:variant>
    </vt:vector>
  </HeadingPairs>
  <TitlesOfParts>
    <vt:vector size="42" baseType="lpstr">
      <vt:lpstr>微軟正黑體</vt:lpstr>
      <vt:lpstr>黑体</vt:lpstr>
      <vt:lpstr>Arial</vt:lpstr>
      <vt:lpstr>Cambria Math</vt:lpstr>
      <vt:lpstr>Noto Nastaliq Urdu</vt:lpstr>
      <vt:lpstr>Roboto</vt:lpstr>
      <vt:lpstr>Roboto Black</vt:lpstr>
      <vt:lpstr>Roboto Medium</vt:lpstr>
      <vt:lpstr>Tw Cen MT</vt:lpstr>
      <vt:lpstr>Wingdings 3</vt:lpstr>
      <vt:lpstr>要素</vt:lpstr>
      <vt:lpstr>Material Foundation</vt:lpstr>
      <vt:lpstr>ABOUT ADOBE XD</vt:lpstr>
      <vt:lpstr>AODBE XD CAN….</vt:lpstr>
      <vt:lpstr>AODBE XD CAN….</vt:lpstr>
      <vt:lpstr>PowerPoint 簡報</vt:lpstr>
      <vt:lpstr>PowerPoint 簡報</vt:lpstr>
      <vt:lpstr>PowerPoint 簡報</vt:lpstr>
      <vt:lpstr>PowerPoint 簡報</vt:lpstr>
      <vt:lpstr>PowerPoint 簡報</vt:lpstr>
      <vt:lpstr>physical  pixels</vt:lpstr>
      <vt:lpstr>the logical pixel</vt:lpstr>
      <vt:lpstr>To illustrate</vt:lpstr>
      <vt:lpstr>Now imagine</vt:lpstr>
      <vt:lpstr>So and why</vt:lpstr>
      <vt:lpstr>To accomplish </vt:lpstr>
      <vt:lpstr>Using our example,</vt:lpstr>
      <vt:lpstr>The advantage</vt:lpstr>
      <vt:lpstr>Speaking of pixels…</vt:lpstr>
      <vt:lpstr>pixel per inch  </vt:lpstr>
      <vt:lpstr>Pixel density</vt:lpstr>
      <vt:lpstr>Density independence</vt:lpstr>
      <vt:lpstr>Pixel density on Android</vt:lpstr>
      <vt:lpstr>PowerPoint 簡報</vt:lpstr>
      <vt:lpstr>把你的答案寫在這</vt:lpstr>
      <vt:lpstr>resourses</vt:lpstr>
      <vt:lpstr>簡易設計流程</vt:lpstr>
      <vt:lpstr>Responsive layout grid</vt:lpstr>
      <vt:lpstr>UI regions</vt:lpstr>
      <vt:lpstr>Columns, gutters, and margins </vt:lpstr>
      <vt:lpstr>PowerPoint 簡報</vt:lpstr>
      <vt:lpstr>PowerPoint 簡報</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mario ho</dc:creator>
  <cp:lastModifiedBy>mario ho</cp:lastModifiedBy>
  <cp:revision>28</cp:revision>
  <dcterms:created xsi:type="dcterms:W3CDTF">2018-05-17T05:58:39Z</dcterms:created>
  <dcterms:modified xsi:type="dcterms:W3CDTF">2018-09-06T23:36:18Z</dcterms:modified>
</cp:coreProperties>
</file>